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457" r:id="rId2"/>
    <p:sldId id="459" r:id="rId3"/>
    <p:sldId id="460" r:id="rId4"/>
    <p:sldId id="461" r:id="rId5"/>
    <p:sldId id="462" r:id="rId6"/>
    <p:sldId id="466" r:id="rId7"/>
    <p:sldId id="467" r:id="rId8"/>
    <p:sldId id="498" r:id="rId9"/>
    <p:sldId id="463" r:id="rId10"/>
    <p:sldId id="464" r:id="rId11"/>
    <p:sldId id="496" r:id="rId12"/>
    <p:sldId id="465" r:id="rId13"/>
    <p:sldId id="469" r:id="rId14"/>
    <p:sldId id="476" r:id="rId15"/>
    <p:sldId id="500" r:id="rId16"/>
    <p:sldId id="468" r:id="rId17"/>
    <p:sldId id="483" r:id="rId18"/>
    <p:sldId id="484" r:id="rId19"/>
    <p:sldId id="485" r:id="rId20"/>
    <p:sldId id="503" r:id="rId21"/>
    <p:sldId id="504" r:id="rId22"/>
    <p:sldId id="509" r:id="rId23"/>
    <p:sldId id="491" r:id="rId24"/>
    <p:sldId id="505" r:id="rId25"/>
    <p:sldId id="506" r:id="rId26"/>
    <p:sldId id="482" r:id="rId27"/>
    <p:sldId id="502" r:id="rId28"/>
    <p:sldId id="499" r:id="rId29"/>
    <p:sldId id="490" r:id="rId30"/>
    <p:sldId id="492" r:id="rId31"/>
    <p:sldId id="507" r:id="rId32"/>
    <p:sldId id="511" r:id="rId33"/>
    <p:sldId id="493" r:id="rId34"/>
    <p:sldId id="510" r:id="rId35"/>
    <p:sldId id="508" r:id="rId36"/>
    <p:sldId id="497" r:id="rId37"/>
    <p:sldId id="488" r:id="rId38"/>
    <p:sldId id="494" r:id="rId39"/>
    <p:sldId id="495" r:id="rId40"/>
    <p:sldId id="489" r:id="rId41"/>
    <p:sldId id="471" r:id="rId42"/>
    <p:sldId id="454" r:id="rId43"/>
  </p:sldIdLst>
  <p:sldSz cx="9144000" cy="5143500" type="screen16x9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6E0F6C"/>
    <a:srgbClr val="FFCC00"/>
    <a:srgbClr val="F1E9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-312" y="-84"/>
      </p:cViewPr>
      <p:guideLst>
        <p:guide orient="horz" pos="162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82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70FF7-58AE-4B55-A1A9-FBBD1446B2FF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3728D6B-C3C1-4270-8735-B1281E3C5202}">
      <dgm:prSet phldrT="[Texto]"/>
      <dgm:spPr/>
      <dgm:t>
        <a:bodyPr/>
        <a:lstStyle/>
        <a:p>
          <a:r>
            <a:rPr lang="pt-BR" dirty="0" smtClean="0"/>
            <a:t>Pacientes</a:t>
          </a:r>
          <a:endParaRPr lang="pt-BR" dirty="0"/>
        </a:p>
      </dgm:t>
    </dgm:pt>
    <dgm:pt modelId="{575B1462-A5AF-4F9C-9457-9545B3F8D9A2}" type="parTrans" cxnId="{4BFFF040-EBF2-4C6F-9692-961BD2BB25B8}">
      <dgm:prSet/>
      <dgm:spPr/>
      <dgm:t>
        <a:bodyPr/>
        <a:lstStyle/>
        <a:p>
          <a:endParaRPr lang="pt-BR"/>
        </a:p>
      </dgm:t>
    </dgm:pt>
    <dgm:pt modelId="{90BE544A-64FC-4497-B330-B88298E24EB0}" type="sibTrans" cxnId="{4BFFF040-EBF2-4C6F-9692-961BD2BB25B8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C4E41988-7F00-45C4-AEEC-F0C4FDCD6E5B}">
      <dgm:prSet phldrT="[Texto]"/>
      <dgm:spPr/>
      <dgm:t>
        <a:bodyPr/>
        <a:lstStyle/>
        <a:p>
          <a:r>
            <a:rPr lang="pt-BR" dirty="0" smtClean="0"/>
            <a:t>Visitantes</a:t>
          </a:r>
          <a:endParaRPr lang="pt-BR" dirty="0"/>
        </a:p>
      </dgm:t>
    </dgm:pt>
    <dgm:pt modelId="{3FC056C1-069A-4A2F-BA50-8D751D4EF290}" type="parTrans" cxnId="{934F956A-8D5C-4E76-8847-6FB522D6797D}">
      <dgm:prSet/>
      <dgm:spPr/>
      <dgm:t>
        <a:bodyPr/>
        <a:lstStyle/>
        <a:p>
          <a:endParaRPr lang="pt-BR"/>
        </a:p>
      </dgm:t>
    </dgm:pt>
    <dgm:pt modelId="{4BBD82F4-58B5-4AE6-8E24-5208DD6A6DCE}" type="sibTrans" cxnId="{934F956A-8D5C-4E76-8847-6FB522D6797D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EF38B0E-6CB9-40EF-A4BF-63256FA05233}">
      <dgm:prSet phldrT="[Texto]"/>
      <dgm:spPr/>
      <dgm:t>
        <a:bodyPr/>
        <a:lstStyle/>
        <a:p>
          <a:r>
            <a:rPr lang="pt-BR" dirty="0" smtClean="0"/>
            <a:t>Acompanhantes</a:t>
          </a:r>
          <a:endParaRPr lang="pt-BR" dirty="0"/>
        </a:p>
      </dgm:t>
    </dgm:pt>
    <dgm:pt modelId="{8F8EBD85-87DE-4438-AFD2-595D278AD510}" type="parTrans" cxnId="{058A3D2F-382B-47AA-B9A3-54AE2C756FA7}">
      <dgm:prSet/>
      <dgm:spPr/>
      <dgm:t>
        <a:bodyPr/>
        <a:lstStyle/>
        <a:p>
          <a:endParaRPr lang="pt-BR"/>
        </a:p>
      </dgm:t>
    </dgm:pt>
    <dgm:pt modelId="{E79B6D97-AAEC-462A-B79D-3CC5737CEE1B}" type="sibTrans" cxnId="{058A3D2F-382B-47AA-B9A3-54AE2C756FA7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772F88E5-21BD-40E9-B549-E56E5EEE4BD5}">
      <dgm:prSet phldrT="[Texto]"/>
      <dgm:spPr/>
      <dgm:t>
        <a:bodyPr/>
        <a:lstStyle/>
        <a:p>
          <a:r>
            <a:rPr lang="pt-BR" dirty="0" smtClean="0"/>
            <a:t>Profissionais de saúde</a:t>
          </a:r>
          <a:endParaRPr lang="pt-BR" dirty="0"/>
        </a:p>
      </dgm:t>
    </dgm:pt>
    <dgm:pt modelId="{F91F3776-8B96-47E3-985C-A9DE4BFEC440}" type="parTrans" cxnId="{CE10C263-B04E-4B79-8AB1-605C6B575714}">
      <dgm:prSet/>
      <dgm:spPr/>
      <dgm:t>
        <a:bodyPr/>
        <a:lstStyle/>
        <a:p>
          <a:endParaRPr lang="pt-BR"/>
        </a:p>
      </dgm:t>
    </dgm:pt>
    <dgm:pt modelId="{FD23EAAA-EFAE-48BA-90BB-1F6225EF9E77}" type="sibTrans" cxnId="{CE10C263-B04E-4B79-8AB1-605C6B575714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AA8618E2-761A-4FE2-A5E5-EED868D66CFD}" type="pres">
      <dgm:prSet presAssocID="{70670FF7-58AE-4B55-A1A9-FBBD1446B2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289637F-A3DD-4CDF-926B-9034891F3B5C}" type="pres">
      <dgm:prSet presAssocID="{F3728D6B-C3C1-4270-8735-B1281E3C520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3F9C78-5592-46E3-BD88-D4C1741875BD}" type="pres">
      <dgm:prSet presAssocID="{90BE544A-64FC-4497-B330-B88298E24EB0}" presName="sibTrans" presStyleLbl="sibTrans2D1" presStyleIdx="0" presStyleCnt="4"/>
      <dgm:spPr/>
      <dgm:t>
        <a:bodyPr/>
        <a:lstStyle/>
        <a:p>
          <a:endParaRPr lang="pt-BR"/>
        </a:p>
      </dgm:t>
    </dgm:pt>
    <dgm:pt modelId="{82F1EE5B-8F30-4D47-8EE1-0FA2D7850302}" type="pres">
      <dgm:prSet presAssocID="{90BE544A-64FC-4497-B330-B88298E24EB0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0FB61378-CB87-4BAA-9B6D-5AB0C2D1BE8F}" type="pres">
      <dgm:prSet presAssocID="{C4E41988-7F00-45C4-AEEC-F0C4FDCD6E5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5EED2C-0097-4F7D-B0A8-B27DB0F41151}" type="pres">
      <dgm:prSet presAssocID="{4BBD82F4-58B5-4AE6-8E24-5208DD6A6DCE}" presName="sibTrans" presStyleLbl="sibTrans2D1" presStyleIdx="1" presStyleCnt="4"/>
      <dgm:spPr/>
      <dgm:t>
        <a:bodyPr/>
        <a:lstStyle/>
        <a:p>
          <a:endParaRPr lang="pt-BR"/>
        </a:p>
      </dgm:t>
    </dgm:pt>
    <dgm:pt modelId="{FD0DA7A2-0674-4A74-A4CF-BF4BEA10B810}" type="pres">
      <dgm:prSet presAssocID="{4BBD82F4-58B5-4AE6-8E24-5208DD6A6DCE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358F5DCC-18CE-43AB-B9F5-A675DDCC8188}" type="pres">
      <dgm:prSet presAssocID="{2EF38B0E-6CB9-40EF-A4BF-63256FA0523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282DD9-02BA-4B66-B092-20756DF6BED7}" type="pres">
      <dgm:prSet presAssocID="{E79B6D97-AAEC-462A-B79D-3CC5737CEE1B}" presName="sibTrans" presStyleLbl="sibTrans2D1" presStyleIdx="2" presStyleCnt="4"/>
      <dgm:spPr/>
      <dgm:t>
        <a:bodyPr/>
        <a:lstStyle/>
        <a:p>
          <a:endParaRPr lang="pt-BR"/>
        </a:p>
      </dgm:t>
    </dgm:pt>
    <dgm:pt modelId="{45E7116D-0EA0-45F1-8DCD-8018357D86A0}" type="pres">
      <dgm:prSet presAssocID="{E79B6D97-AAEC-462A-B79D-3CC5737CEE1B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2B7CCF74-2396-4A2A-B42A-C012F4238842}" type="pres">
      <dgm:prSet presAssocID="{772F88E5-21BD-40E9-B549-E56E5EEE4BD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255980-7F4D-4BEB-8416-E89141B0DC3A}" type="pres">
      <dgm:prSet presAssocID="{FD23EAAA-EFAE-48BA-90BB-1F6225EF9E77}" presName="sibTrans" presStyleLbl="sibTrans2D1" presStyleIdx="3" presStyleCnt="4"/>
      <dgm:spPr/>
      <dgm:t>
        <a:bodyPr/>
        <a:lstStyle/>
        <a:p>
          <a:endParaRPr lang="pt-BR"/>
        </a:p>
      </dgm:t>
    </dgm:pt>
    <dgm:pt modelId="{E5AB49E6-DFDC-4C53-B4FA-FB321E50E6C5}" type="pres">
      <dgm:prSet presAssocID="{FD23EAAA-EFAE-48BA-90BB-1F6225EF9E77}" presName="connectorText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04B74495-3FE2-442F-8C9B-B350EEB2EC08}" type="presOf" srcId="{70670FF7-58AE-4B55-A1A9-FBBD1446B2FF}" destId="{AA8618E2-761A-4FE2-A5E5-EED868D66CFD}" srcOrd="0" destOrd="0" presId="urn:microsoft.com/office/officeart/2005/8/layout/cycle7"/>
    <dgm:cxn modelId="{1C89F893-39DA-4CF4-9520-A399EB994BB1}" type="presOf" srcId="{FD23EAAA-EFAE-48BA-90BB-1F6225EF9E77}" destId="{87255980-7F4D-4BEB-8416-E89141B0DC3A}" srcOrd="0" destOrd="0" presId="urn:microsoft.com/office/officeart/2005/8/layout/cycle7"/>
    <dgm:cxn modelId="{CE10C263-B04E-4B79-8AB1-605C6B575714}" srcId="{70670FF7-58AE-4B55-A1A9-FBBD1446B2FF}" destId="{772F88E5-21BD-40E9-B549-E56E5EEE4BD5}" srcOrd="3" destOrd="0" parTransId="{F91F3776-8B96-47E3-985C-A9DE4BFEC440}" sibTransId="{FD23EAAA-EFAE-48BA-90BB-1F6225EF9E77}"/>
    <dgm:cxn modelId="{4BFFF040-EBF2-4C6F-9692-961BD2BB25B8}" srcId="{70670FF7-58AE-4B55-A1A9-FBBD1446B2FF}" destId="{F3728D6B-C3C1-4270-8735-B1281E3C5202}" srcOrd="0" destOrd="0" parTransId="{575B1462-A5AF-4F9C-9457-9545B3F8D9A2}" sibTransId="{90BE544A-64FC-4497-B330-B88298E24EB0}"/>
    <dgm:cxn modelId="{35D50832-D6D7-4246-9DF9-21FE9FECFFF4}" type="presOf" srcId="{C4E41988-7F00-45C4-AEEC-F0C4FDCD6E5B}" destId="{0FB61378-CB87-4BAA-9B6D-5AB0C2D1BE8F}" srcOrd="0" destOrd="0" presId="urn:microsoft.com/office/officeart/2005/8/layout/cycle7"/>
    <dgm:cxn modelId="{8EC416E8-71EB-4DF4-9AF4-2FF6E166F994}" type="presOf" srcId="{4BBD82F4-58B5-4AE6-8E24-5208DD6A6DCE}" destId="{285EED2C-0097-4F7D-B0A8-B27DB0F41151}" srcOrd="0" destOrd="0" presId="urn:microsoft.com/office/officeart/2005/8/layout/cycle7"/>
    <dgm:cxn modelId="{4CC6F8E1-6C73-4E0C-8BC4-27D344C79FDA}" type="presOf" srcId="{FD23EAAA-EFAE-48BA-90BB-1F6225EF9E77}" destId="{E5AB49E6-DFDC-4C53-B4FA-FB321E50E6C5}" srcOrd="1" destOrd="0" presId="urn:microsoft.com/office/officeart/2005/8/layout/cycle7"/>
    <dgm:cxn modelId="{058A3D2F-382B-47AA-B9A3-54AE2C756FA7}" srcId="{70670FF7-58AE-4B55-A1A9-FBBD1446B2FF}" destId="{2EF38B0E-6CB9-40EF-A4BF-63256FA05233}" srcOrd="2" destOrd="0" parTransId="{8F8EBD85-87DE-4438-AFD2-595D278AD510}" sibTransId="{E79B6D97-AAEC-462A-B79D-3CC5737CEE1B}"/>
    <dgm:cxn modelId="{FE04E9F1-6D2F-49E7-9E1C-8B378378363D}" type="presOf" srcId="{90BE544A-64FC-4497-B330-B88298E24EB0}" destId="{873F9C78-5592-46E3-BD88-D4C1741875BD}" srcOrd="0" destOrd="0" presId="urn:microsoft.com/office/officeart/2005/8/layout/cycle7"/>
    <dgm:cxn modelId="{6F8366F4-CF0E-4B37-8B92-3DADC1852E20}" type="presOf" srcId="{E79B6D97-AAEC-462A-B79D-3CC5737CEE1B}" destId="{DB282DD9-02BA-4B66-B092-20756DF6BED7}" srcOrd="0" destOrd="0" presId="urn:microsoft.com/office/officeart/2005/8/layout/cycle7"/>
    <dgm:cxn modelId="{6368EAD9-472D-4EAA-8F28-B8122302F1B4}" type="presOf" srcId="{90BE544A-64FC-4497-B330-B88298E24EB0}" destId="{82F1EE5B-8F30-4D47-8EE1-0FA2D7850302}" srcOrd="1" destOrd="0" presId="urn:microsoft.com/office/officeart/2005/8/layout/cycle7"/>
    <dgm:cxn modelId="{15EDB22E-40C3-4F5C-A503-EBFA9F4A2D29}" type="presOf" srcId="{2EF38B0E-6CB9-40EF-A4BF-63256FA05233}" destId="{358F5DCC-18CE-43AB-B9F5-A675DDCC8188}" srcOrd="0" destOrd="0" presId="urn:microsoft.com/office/officeart/2005/8/layout/cycle7"/>
    <dgm:cxn modelId="{AF6E2E00-296A-4B16-B85E-861C6AB8BA09}" type="presOf" srcId="{772F88E5-21BD-40E9-B549-E56E5EEE4BD5}" destId="{2B7CCF74-2396-4A2A-B42A-C012F4238842}" srcOrd="0" destOrd="0" presId="urn:microsoft.com/office/officeart/2005/8/layout/cycle7"/>
    <dgm:cxn modelId="{DF3874CE-3755-4C1F-BB24-F86DF7AA864F}" type="presOf" srcId="{4BBD82F4-58B5-4AE6-8E24-5208DD6A6DCE}" destId="{FD0DA7A2-0674-4A74-A4CF-BF4BEA10B810}" srcOrd="1" destOrd="0" presId="urn:microsoft.com/office/officeart/2005/8/layout/cycle7"/>
    <dgm:cxn modelId="{671C8E74-7496-4D62-A682-5FBE2CB2C112}" type="presOf" srcId="{F3728D6B-C3C1-4270-8735-B1281E3C5202}" destId="{F289637F-A3DD-4CDF-926B-9034891F3B5C}" srcOrd="0" destOrd="0" presId="urn:microsoft.com/office/officeart/2005/8/layout/cycle7"/>
    <dgm:cxn modelId="{9A5E6D53-3F74-4C7A-945A-1726C35DDC84}" type="presOf" srcId="{E79B6D97-AAEC-462A-B79D-3CC5737CEE1B}" destId="{45E7116D-0EA0-45F1-8DCD-8018357D86A0}" srcOrd="1" destOrd="0" presId="urn:microsoft.com/office/officeart/2005/8/layout/cycle7"/>
    <dgm:cxn modelId="{934F956A-8D5C-4E76-8847-6FB522D6797D}" srcId="{70670FF7-58AE-4B55-A1A9-FBBD1446B2FF}" destId="{C4E41988-7F00-45C4-AEEC-F0C4FDCD6E5B}" srcOrd="1" destOrd="0" parTransId="{3FC056C1-069A-4A2F-BA50-8D751D4EF290}" sibTransId="{4BBD82F4-58B5-4AE6-8E24-5208DD6A6DCE}"/>
    <dgm:cxn modelId="{30F0B3F1-AD12-462D-81C4-03FDE0EA54AB}" type="presParOf" srcId="{AA8618E2-761A-4FE2-A5E5-EED868D66CFD}" destId="{F289637F-A3DD-4CDF-926B-9034891F3B5C}" srcOrd="0" destOrd="0" presId="urn:microsoft.com/office/officeart/2005/8/layout/cycle7"/>
    <dgm:cxn modelId="{A5339215-81DB-4C64-8E19-432DB0D0D569}" type="presParOf" srcId="{AA8618E2-761A-4FE2-A5E5-EED868D66CFD}" destId="{873F9C78-5592-46E3-BD88-D4C1741875BD}" srcOrd="1" destOrd="0" presId="urn:microsoft.com/office/officeart/2005/8/layout/cycle7"/>
    <dgm:cxn modelId="{BAC6B578-6F41-4E0D-8A1C-FF30E97C8375}" type="presParOf" srcId="{873F9C78-5592-46E3-BD88-D4C1741875BD}" destId="{82F1EE5B-8F30-4D47-8EE1-0FA2D7850302}" srcOrd="0" destOrd="0" presId="urn:microsoft.com/office/officeart/2005/8/layout/cycle7"/>
    <dgm:cxn modelId="{88298642-D3E4-4430-AEDD-F169DB9B28F6}" type="presParOf" srcId="{AA8618E2-761A-4FE2-A5E5-EED868D66CFD}" destId="{0FB61378-CB87-4BAA-9B6D-5AB0C2D1BE8F}" srcOrd="2" destOrd="0" presId="urn:microsoft.com/office/officeart/2005/8/layout/cycle7"/>
    <dgm:cxn modelId="{3E2C1261-F6C8-48D2-859B-D7A320957D59}" type="presParOf" srcId="{AA8618E2-761A-4FE2-A5E5-EED868D66CFD}" destId="{285EED2C-0097-4F7D-B0A8-B27DB0F41151}" srcOrd="3" destOrd="0" presId="urn:microsoft.com/office/officeart/2005/8/layout/cycle7"/>
    <dgm:cxn modelId="{D8F764B0-E7A9-40E8-B246-97550A1886CB}" type="presParOf" srcId="{285EED2C-0097-4F7D-B0A8-B27DB0F41151}" destId="{FD0DA7A2-0674-4A74-A4CF-BF4BEA10B810}" srcOrd="0" destOrd="0" presId="urn:microsoft.com/office/officeart/2005/8/layout/cycle7"/>
    <dgm:cxn modelId="{DECFB610-97EE-4075-8F3E-4E9D4A606459}" type="presParOf" srcId="{AA8618E2-761A-4FE2-A5E5-EED868D66CFD}" destId="{358F5DCC-18CE-43AB-B9F5-A675DDCC8188}" srcOrd="4" destOrd="0" presId="urn:microsoft.com/office/officeart/2005/8/layout/cycle7"/>
    <dgm:cxn modelId="{4D64BDD5-18C3-4B99-90B3-9CA9FBB7208C}" type="presParOf" srcId="{AA8618E2-761A-4FE2-A5E5-EED868D66CFD}" destId="{DB282DD9-02BA-4B66-B092-20756DF6BED7}" srcOrd="5" destOrd="0" presId="urn:microsoft.com/office/officeart/2005/8/layout/cycle7"/>
    <dgm:cxn modelId="{FBFFD1C1-44D6-4E02-B8D6-02EB1448B4EA}" type="presParOf" srcId="{DB282DD9-02BA-4B66-B092-20756DF6BED7}" destId="{45E7116D-0EA0-45F1-8DCD-8018357D86A0}" srcOrd="0" destOrd="0" presId="urn:microsoft.com/office/officeart/2005/8/layout/cycle7"/>
    <dgm:cxn modelId="{4FFBF550-0735-4489-91E1-EE9CF4BB1D2C}" type="presParOf" srcId="{AA8618E2-761A-4FE2-A5E5-EED868D66CFD}" destId="{2B7CCF74-2396-4A2A-B42A-C012F4238842}" srcOrd="6" destOrd="0" presId="urn:microsoft.com/office/officeart/2005/8/layout/cycle7"/>
    <dgm:cxn modelId="{7B534E02-039D-4B21-93D8-9516AFD400E6}" type="presParOf" srcId="{AA8618E2-761A-4FE2-A5E5-EED868D66CFD}" destId="{87255980-7F4D-4BEB-8416-E89141B0DC3A}" srcOrd="7" destOrd="0" presId="urn:microsoft.com/office/officeart/2005/8/layout/cycle7"/>
    <dgm:cxn modelId="{A20F6719-672D-4FEF-9A37-E9786581EA4B}" type="presParOf" srcId="{87255980-7F4D-4BEB-8416-E89141B0DC3A}" destId="{E5AB49E6-DFDC-4C53-B4FA-FB321E50E6C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838F1-0708-4949-BD6A-2602F2B3353A}" type="datetimeFigureOut">
              <a:rPr lang="pt-BR" smtClean="0"/>
              <a:pPr/>
              <a:t>27/07/2020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MS PGothic" pitchFamily="32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C4D414-A1F5-4833-84A6-7974078286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23405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9E4964-353B-4E31-BA49-967F2E08C4FD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5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95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62FC0-9B90-44C5-99B6-F9F2FBA11CE9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4803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83E6D-B0EA-445F-8189-1DAE0BA3E8BA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29451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ÁreaCabeçalho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pIBXx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EgSAADQAgAAAAAAACYAAAAIAAAA/////wAAAAA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</p:sp>
      <p:sp>
        <p:nvSpPr>
          <p:cNvPr id="3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pIBXx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oFwAAAAAAADAqAADQAgAAAAAAACYAAAAIAAAA/////wAAAAA="/>
              </a:ext>
            </a:extLst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</p:sp>
      <p:sp>
        <p:nvSpPr>
          <p:cNvPr id="4" name="ImagemDoSlide1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SpIBXxMAAAAlAAAAZAAAAA8BAAAAkAAAAEgAAACQAAAASAAAAAAAAAABAAAAAAAAAAEAAABQAAAAAAAAAAAA4D8AAAAAAADgPwAAAAAAAOA/AAAAAAAA4D8AAAAAAADgPwAAAAAAAOA/AAAAAAAA4D8AAAAAAADgPwAAAAAAAOA/AAAAAAAA4D8CAAAAjAAAAAEAAAAAAAAAmcz/DP///wgAAAAAAAAAAAAAAAAAAAAAAAAAAAAAAAAAAAAAZAAAAAEAAABAAAAAAAAAAAAAAAAAAAAAAAAAAAAAAAAAAAAAAAAAAAAAAAAAAAAAAAAAAAAAAAAAAAAAAAAAAAAAAAAAAAAAAAAAAAAAAAAAAAAAAAAAAAAAAAAAAAAAFAAAADwAAAABAAAAAAAAAP///w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5" name="Text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pIBXx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pIBXxMAAAAlAAAAZAAAAA8B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cDUAAEgSAABAOAAAAAAAACYAAAAIAAAA/////wAAAAA="/>
              </a:ext>
            </a:extLst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</p:sp>
      <p:sp>
        <p:nvSpPr>
          <p:cNvPr id="7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pIBXxMAAAAlAAAAZAAAAA8B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oFwAAcDUAADAqAABAOAAAAAAAACYAAAAIAAAA/////wAAAAA="/>
              </a:ext>
            </a:extLst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ÁreaCabeçalho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pIBXx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EgSAADQAgAAAAAAACYAAAAIAAAA/////wAAAAA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</p:sp>
      <p:sp>
        <p:nvSpPr>
          <p:cNvPr id="3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pIBXx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oFwAAAAAAADAqAADQAgAAAAAAACYAAAAIAAAA/////wAAAAA="/>
              </a:ext>
            </a:extLst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</p:sp>
      <p:sp>
        <p:nvSpPr>
          <p:cNvPr id="4" name="ImagemDoSlide1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SpIBXxMAAAAlAAAAZAAAAA8BAAAAkAAAAEgAAACQAAAASAAAAAAAAAABAAAAAAAAAAEAAABQAAAAAAAAAAAA4D8AAAAAAADgPwAAAAAAAOA/AAAAAAAA4D8AAAAAAADgPwAAAAAAAOA/AAAAAAAA4D8AAAAAAADgPwAAAAAAAOA/AAAAAAAA4D8CAAAAjAAAAAEAAAAAAAAAmcz/DP///wgAAAAAAAAAAAAAAAAAAAAAAAAAAAAAAAAAAAAAZAAAAAEAAABAAAAAAAAAAAAAAAAAAAAAAAAAAAAAAAAAAAAAAAAAAAAAAAAAAAAAAAAAAAAAAAAAAAAAAAAAAAAAAAAAAAAAAAAAAAAAAAAAAAAAAAAAAAAAAAAAAAAAFAAAADwAAAABAAAAAAAAAP///w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wAAOAQAACgjAABQGQAAAAAAACYAAAAIAAAA/////wAAAAA="/>
              </a:ext>
            </a:extLst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5" name="Text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pIBXx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CYAAAAIAAAA/////wAAAAA="/>
              </a:ext>
            </a:extLst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6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pIBXxMAAAAlAAAAZAAAAA8B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cDUAAEgSAABAOAAAAAAAACYAAAAIAAAA/////wAAAAA="/>
              </a:ext>
            </a:extLst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</p:sp>
      <p:sp>
        <p:nvSpPr>
          <p:cNvPr id="7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pIBXxMAAAAlAAAAZAAAAA8B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oFwAAcDUAADAqAABAOAAAAAAAACYAAAAIAAAA/////wAAAAA="/>
              </a:ext>
            </a:extLst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51" y="134295"/>
            <a:ext cx="6347713" cy="43923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6E0F6C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05576"/>
            <a:ext cx="8136904" cy="3780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374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1875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695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536918" y="1276069"/>
            <a:ext cx="0" cy="386119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4920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 userDrawn="1"/>
        </p:nvSpPr>
        <p:spPr>
          <a:xfrm>
            <a:off x="0" y="1"/>
            <a:ext cx="9144000" cy="573528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029" name="Imagem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3" y="0"/>
            <a:ext cx="2443162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jhin.2020.01.022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doi.org/10.1016/j.jhin.2020.01.022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1/2020.05.24.20110346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doi.org/10.1101/2020.04.13.2006378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jhin.2020.01.022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debora.passos@ebserh.gov.br" TargetMode="External"/><Relationship Id="rId2" Type="http://schemas.openxmlformats.org/officeDocument/2006/relationships/hyperlink" Target="mailto:debora.otero@hupe.uerj.br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ometers.info/coronaviru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covid.saude.gov.br/" TargetMode="External"/><Relationship Id="rId4" Type="http://schemas.openxmlformats.org/officeDocument/2006/relationships/hyperlink" Target="https://coronavirus.jhu.edu/map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1329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4099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9" y="2680098"/>
            <a:ext cx="2879725" cy="146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CaixaDeTexto 4"/>
          <p:cNvSpPr txBox="1">
            <a:spLocks noChangeArrowheads="1"/>
          </p:cNvSpPr>
          <p:nvPr/>
        </p:nvSpPr>
        <p:spPr bwMode="auto">
          <a:xfrm>
            <a:off x="2411413" y="4149329"/>
            <a:ext cx="403225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>
                <a:solidFill>
                  <a:srgbClr val="6E0F6C"/>
                </a:solidFill>
              </a:rPr>
              <a:t>Centro Colaborador para a Qualidade do Cuidado e a Segurança do Paciente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4400">
              <a:solidFill>
                <a:srgbClr val="7030A0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2800">
              <a:solidFill>
                <a:srgbClr val="7030A0"/>
              </a:solidFill>
            </a:endParaRPr>
          </a:p>
        </p:txBody>
      </p:sp>
      <p:sp>
        <p:nvSpPr>
          <p:cNvPr id="4101" name="CaixaDeTexto 4"/>
          <p:cNvSpPr txBox="1">
            <a:spLocks noChangeArrowheads="1"/>
          </p:cNvSpPr>
          <p:nvPr/>
        </p:nvSpPr>
        <p:spPr bwMode="auto">
          <a:xfrm>
            <a:off x="395288" y="834629"/>
            <a:ext cx="8424862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3200" dirty="0" smtClean="0">
                <a:solidFill>
                  <a:srgbClr val="6E0F6C"/>
                </a:solidFill>
              </a:rPr>
              <a:t>Prevenção da disseminação da COVID-19 nos ambientes de cuidado de </a:t>
            </a:r>
            <a:r>
              <a:rPr lang="pt-BR" altLang="pt-BR" sz="3200" dirty="0" smtClean="0">
                <a:solidFill>
                  <a:srgbClr val="6E0F6C"/>
                </a:solidFill>
              </a:rPr>
              <a:t>saúde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3200" dirty="0" smtClean="0">
              <a:solidFill>
                <a:srgbClr val="6E0F6C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800" dirty="0" smtClean="0">
                <a:solidFill>
                  <a:srgbClr val="6E0F6C"/>
                </a:solidFill>
              </a:rPr>
              <a:t>Dra. </a:t>
            </a:r>
            <a:r>
              <a:rPr lang="pt-BR" altLang="pt-BR" sz="2800" dirty="0" err="1" smtClean="0">
                <a:solidFill>
                  <a:srgbClr val="6E0F6C"/>
                </a:solidFill>
              </a:rPr>
              <a:t>Debora</a:t>
            </a:r>
            <a:r>
              <a:rPr lang="pt-BR" altLang="pt-BR" sz="2800" dirty="0" smtClean="0">
                <a:solidFill>
                  <a:srgbClr val="6E0F6C"/>
                </a:solidFill>
              </a:rPr>
              <a:t> Otero</a:t>
            </a:r>
            <a:endParaRPr lang="pt-BR" altLang="pt-BR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214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9D8975-3ABE-474D-97FB-B699BCD9A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dirty="0"/>
              <a:t>Transmissão do </a:t>
            </a:r>
            <a:r>
              <a:rPr lang="pt-BR" dirty="0" err="1" smtClean="0"/>
              <a:t>SARS-CoV</a:t>
            </a:r>
            <a:r>
              <a:rPr lang="pt-BR" dirty="0" smtClean="0"/>
              <a:t>-2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EF2B271-12A4-4BEE-961D-3DE6B8D9A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1005576"/>
            <a:ext cx="6624736" cy="3780420"/>
          </a:xfrm>
        </p:spPr>
        <p:txBody>
          <a:bodyPr numCol="2">
            <a:normAutofit fontScale="62500" lnSpcReduction="20000"/>
          </a:bodyPr>
          <a:lstStyle/>
          <a:p>
            <a:pPr marL="93663" lvl="1" indent="0">
              <a:lnSpc>
                <a:spcPct val="120000"/>
              </a:lnSpc>
              <a:buNone/>
            </a:pPr>
            <a:r>
              <a:rPr lang="pt-BR" sz="3800" dirty="0" smtClean="0"/>
              <a:t>Alguns procedimentos geradores de aerossol (PGA):</a:t>
            </a:r>
          </a:p>
          <a:p>
            <a:pPr lvl="1">
              <a:lnSpc>
                <a:spcPct val="120000"/>
              </a:lnSpc>
            </a:pPr>
            <a:r>
              <a:rPr lang="pt-BR" sz="2500" dirty="0" err="1" smtClean="0"/>
              <a:t>Broncoscopia</a:t>
            </a:r>
            <a:endParaRPr lang="pt-BR" sz="2500" dirty="0"/>
          </a:p>
          <a:p>
            <a:pPr lvl="1">
              <a:lnSpc>
                <a:spcPct val="120000"/>
              </a:lnSpc>
            </a:pPr>
            <a:r>
              <a:rPr lang="pt-BR" sz="2500" dirty="0"/>
              <a:t>Escarro induzido</a:t>
            </a:r>
          </a:p>
          <a:p>
            <a:pPr lvl="1">
              <a:lnSpc>
                <a:spcPct val="120000"/>
              </a:lnSpc>
            </a:pPr>
            <a:r>
              <a:rPr lang="pt-BR" sz="2500" dirty="0"/>
              <a:t>Intubação traqueal</a:t>
            </a:r>
          </a:p>
          <a:p>
            <a:pPr lvl="1">
              <a:lnSpc>
                <a:spcPct val="120000"/>
              </a:lnSpc>
            </a:pPr>
            <a:r>
              <a:rPr lang="pt-BR" sz="2500" dirty="0"/>
              <a:t>Traqueostomia</a:t>
            </a:r>
          </a:p>
          <a:p>
            <a:pPr lvl="1">
              <a:lnSpc>
                <a:spcPct val="120000"/>
              </a:lnSpc>
            </a:pPr>
            <a:r>
              <a:rPr lang="pt-BR" sz="2500" dirty="0"/>
              <a:t>Aspiração aberta de vias </a:t>
            </a:r>
            <a:r>
              <a:rPr lang="pt-BR" sz="2500" dirty="0" smtClean="0"/>
              <a:t>aéreas</a:t>
            </a:r>
          </a:p>
          <a:p>
            <a:pPr lvl="1">
              <a:lnSpc>
                <a:spcPct val="120000"/>
              </a:lnSpc>
            </a:pPr>
            <a:endParaRPr lang="pt-BR" sz="2500" dirty="0"/>
          </a:p>
          <a:p>
            <a:pPr lvl="1">
              <a:lnSpc>
                <a:spcPct val="120000"/>
              </a:lnSpc>
            </a:pPr>
            <a:endParaRPr lang="pt-BR" sz="2500" dirty="0" smtClean="0"/>
          </a:p>
          <a:p>
            <a:pPr lvl="1">
              <a:lnSpc>
                <a:spcPct val="120000"/>
              </a:lnSpc>
            </a:pPr>
            <a:r>
              <a:rPr lang="pt-BR" sz="2500" dirty="0" smtClean="0"/>
              <a:t>Ventilação </a:t>
            </a:r>
            <a:r>
              <a:rPr lang="pt-BR" sz="2500" dirty="0"/>
              <a:t>não-invasiva com pressão positiva</a:t>
            </a:r>
          </a:p>
          <a:p>
            <a:pPr lvl="1">
              <a:lnSpc>
                <a:spcPct val="120000"/>
              </a:lnSpc>
            </a:pPr>
            <a:r>
              <a:rPr lang="pt-BR" sz="2500" dirty="0" smtClean="0"/>
              <a:t>Administração </a:t>
            </a:r>
            <a:r>
              <a:rPr lang="pt-BR" sz="2500" dirty="0"/>
              <a:t>de medicamentos via nebulização</a:t>
            </a:r>
          </a:p>
          <a:p>
            <a:pPr lvl="1">
              <a:lnSpc>
                <a:spcPct val="120000"/>
              </a:lnSpc>
            </a:pPr>
            <a:r>
              <a:rPr lang="pt-BR" sz="2500" dirty="0"/>
              <a:t>Ventilação manual antes da intubação</a:t>
            </a:r>
          </a:p>
          <a:p>
            <a:pPr lvl="1">
              <a:lnSpc>
                <a:spcPct val="120000"/>
              </a:lnSpc>
            </a:pPr>
            <a:r>
              <a:rPr lang="pt-BR" sz="2500" dirty="0"/>
              <a:t>Ressuscitação cardiopulmonar</a:t>
            </a:r>
          </a:p>
          <a:p>
            <a:pPr lvl="1">
              <a:lnSpc>
                <a:spcPct val="120000"/>
              </a:lnSpc>
            </a:pPr>
            <a:r>
              <a:rPr lang="pt-BR" sz="2500" dirty="0"/>
              <a:t>Procedimentos de </a:t>
            </a:r>
            <a:r>
              <a:rPr lang="pt-BR" sz="2500" dirty="0" err="1" smtClean="0"/>
              <a:t>necrópsia</a:t>
            </a:r>
            <a:endParaRPr lang="pt-BR" sz="250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3B4678DE-05B1-4758-8960-BEB9F1B7EB29}"/>
              </a:ext>
            </a:extLst>
          </p:cNvPr>
          <p:cNvSpPr/>
          <p:nvPr/>
        </p:nvSpPr>
        <p:spPr>
          <a:xfrm>
            <a:off x="0" y="4681835"/>
            <a:ext cx="8567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0" dirty="0" err="1">
                <a:solidFill>
                  <a:schemeClr val="tx1"/>
                </a:solidFill>
              </a:rPr>
              <a:t>Viruses</a:t>
            </a:r>
            <a:r>
              <a:rPr lang="pt-BR" sz="1200" b="0" dirty="0">
                <a:solidFill>
                  <a:schemeClr val="tx1"/>
                </a:solidFill>
              </a:rPr>
              <a:t> 2019, 11, 940; doi:10.3390/v11100940</a:t>
            </a:r>
          </a:p>
          <a:p>
            <a:r>
              <a:rPr lang="pt-BR" sz="1200" b="0" dirty="0" err="1">
                <a:solidFill>
                  <a:schemeClr val="tx1"/>
                </a:solidFill>
              </a:rPr>
              <a:t>Modes</a:t>
            </a:r>
            <a:r>
              <a:rPr lang="pt-BR" sz="1200" b="0" dirty="0">
                <a:solidFill>
                  <a:schemeClr val="tx1"/>
                </a:solidFill>
              </a:rPr>
              <a:t> </a:t>
            </a:r>
            <a:r>
              <a:rPr lang="pt-BR" sz="1200" b="0" dirty="0" err="1">
                <a:solidFill>
                  <a:schemeClr val="tx1"/>
                </a:solidFill>
              </a:rPr>
              <a:t>of</a:t>
            </a:r>
            <a:r>
              <a:rPr lang="pt-BR" sz="1200" b="0" dirty="0">
                <a:solidFill>
                  <a:schemeClr val="tx1"/>
                </a:solidFill>
              </a:rPr>
              <a:t> </a:t>
            </a:r>
            <a:r>
              <a:rPr lang="pt-BR" sz="1200" b="0" dirty="0" err="1">
                <a:solidFill>
                  <a:schemeClr val="tx1"/>
                </a:solidFill>
              </a:rPr>
              <a:t>transmission</a:t>
            </a:r>
            <a:r>
              <a:rPr lang="pt-BR" sz="1200" b="0" dirty="0">
                <a:solidFill>
                  <a:schemeClr val="tx1"/>
                </a:solidFill>
              </a:rPr>
              <a:t> </a:t>
            </a:r>
            <a:r>
              <a:rPr lang="pt-BR" sz="1200" b="0" dirty="0" err="1">
                <a:solidFill>
                  <a:schemeClr val="tx1"/>
                </a:solidFill>
              </a:rPr>
              <a:t>of</a:t>
            </a:r>
            <a:r>
              <a:rPr lang="pt-BR" sz="1200" b="0" dirty="0">
                <a:solidFill>
                  <a:schemeClr val="tx1"/>
                </a:solidFill>
              </a:rPr>
              <a:t> </a:t>
            </a:r>
            <a:r>
              <a:rPr lang="pt-BR" sz="1200" b="0" dirty="0" err="1">
                <a:solidFill>
                  <a:schemeClr val="tx1"/>
                </a:solidFill>
              </a:rPr>
              <a:t>virus</a:t>
            </a:r>
            <a:r>
              <a:rPr lang="pt-BR" sz="1200" b="0" dirty="0">
                <a:solidFill>
                  <a:schemeClr val="tx1"/>
                </a:solidFill>
              </a:rPr>
              <a:t> </a:t>
            </a:r>
            <a:r>
              <a:rPr lang="pt-BR" sz="1200" b="0" dirty="0" err="1">
                <a:solidFill>
                  <a:schemeClr val="tx1"/>
                </a:solidFill>
              </a:rPr>
              <a:t>causing</a:t>
            </a:r>
            <a:r>
              <a:rPr lang="pt-BR" sz="1200" b="0" dirty="0">
                <a:solidFill>
                  <a:schemeClr val="tx1"/>
                </a:solidFill>
              </a:rPr>
              <a:t> COVID-19: </a:t>
            </a:r>
            <a:r>
              <a:rPr lang="pt-BR" sz="1200" b="0" dirty="0" err="1">
                <a:solidFill>
                  <a:schemeClr val="tx1"/>
                </a:solidFill>
              </a:rPr>
              <a:t>implications</a:t>
            </a:r>
            <a:r>
              <a:rPr lang="pt-BR" sz="1200" b="0" dirty="0">
                <a:solidFill>
                  <a:schemeClr val="tx1"/>
                </a:solidFill>
              </a:rPr>
              <a:t> for IPC </a:t>
            </a:r>
            <a:r>
              <a:rPr lang="pt-BR" sz="1200" b="0" dirty="0" err="1">
                <a:solidFill>
                  <a:schemeClr val="tx1"/>
                </a:solidFill>
              </a:rPr>
              <a:t>precaution</a:t>
            </a:r>
            <a:r>
              <a:rPr lang="pt-BR" sz="1200" b="0" dirty="0">
                <a:solidFill>
                  <a:schemeClr val="tx1"/>
                </a:solidFill>
              </a:rPr>
              <a:t> </a:t>
            </a:r>
            <a:r>
              <a:rPr lang="pt-BR" sz="1200" b="0" dirty="0" err="1">
                <a:solidFill>
                  <a:schemeClr val="tx1"/>
                </a:solidFill>
              </a:rPr>
              <a:t>recommendations</a:t>
            </a:r>
            <a:r>
              <a:rPr lang="pt-BR" sz="1200" b="0" dirty="0">
                <a:solidFill>
                  <a:schemeClr val="tx1"/>
                </a:solidFill>
              </a:rPr>
              <a:t>, </a:t>
            </a:r>
            <a:r>
              <a:rPr lang="pt-BR" sz="1200" b="0" dirty="0" err="1">
                <a:solidFill>
                  <a:schemeClr val="tx1"/>
                </a:solidFill>
              </a:rPr>
              <a:t>Scientific</a:t>
            </a:r>
            <a:r>
              <a:rPr lang="pt-BR" sz="1200" b="0" dirty="0">
                <a:solidFill>
                  <a:schemeClr val="tx1"/>
                </a:solidFill>
              </a:rPr>
              <a:t> </a:t>
            </a:r>
            <a:r>
              <a:rPr lang="pt-BR" sz="1200" b="0" dirty="0" err="1">
                <a:solidFill>
                  <a:schemeClr val="tx1"/>
                </a:solidFill>
              </a:rPr>
              <a:t>brief</a:t>
            </a:r>
            <a:r>
              <a:rPr lang="pt-BR" sz="1200" b="0" dirty="0">
                <a:solidFill>
                  <a:schemeClr val="tx1"/>
                </a:solidFill>
              </a:rPr>
              <a:t> WHO 2020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="" xmlns:a16="http://schemas.microsoft.com/office/drawing/2014/main" id="{C9EAEEC2-C26C-4B61-A2CB-C977CCCCB6EC}"/>
              </a:ext>
            </a:extLst>
          </p:cNvPr>
          <p:cNvGrpSpPr/>
          <p:nvPr/>
        </p:nvGrpSpPr>
        <p:grpSpPr>
          <a:xfrm>
            <a:off x="0" y="843558"/>
            <a:ext cx="2414588" cy="3616286"/>
            <a:chOff x="8410573" y="1540311"/>
            <a:chExt cx="3219451" cy="4821715"/>
          </a:xfrm>
        </p:grpSpPr>
        <p:pic>
          <p:nvPicPr>
            <p:cNvPr id="10" name="Imagem 9" descr="Tela de computador com texto preto sobre fundo branco&#10;&#10;Descrição gerada automaticamente">
              <a:extLst>
                <a:ext uri="{FF2B5EF4-FFF2-40B4-BE49-F238E27FC236}">
                  <a16:creationId xmlns="" xmlns:a16="http://schemas.microsoft.com/office/drawing/2014/main" id="{97F9463E-A5C0-417C-AAFE-0EF2ED7C4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72549" y="3903226"/>
              <a:ext cx="2657475" cy="2458800"/>
            </a:xfrm>
            <a:prstGeom prst="rect">
              <a:avLst/>
            </a:prstGeom>
          </p:spPr>
        </p:pic>
        <p:pic>
          <p:nvPicPr>
            <p:cNvPr id="9" name="Imagem 8" descr="Tela de computador com texto preto sobre fundo branco&#10;&#10;Descrição gerada automaticamente">
              <a:extLst>
                <a:ext uri="{FF2B5EF4-FFF2-40B4-BE49-F238E27FC236}">
                  <a16:creationId xmlns="" xmlns:a16="http://schemas.microsoft.com/office/drawing/2014/main" id="{323030F1-6C5F-47BE-B8F9-9812D6B72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10573" y="1540311"/>
              <a:ext cx="2767495" cy="245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6251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3200" cap="none" dirty="0" smtClean="0">
                <a:solidFill>
                  <a:srgbClr val="6E0F6C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Medidas de Barreira para Prevenção de Transmissão</a:t>
            </a:r>
            <a:endParaRPr lang="pt-BR" altLang="pt-BR" sz="3200" cap="none" dirty="0">
              <a:solidFill>
                <a:srgbClr val="6E0F6C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B88A3F-BC44-4870-82C5-BB253574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dirty="0"/>
              <a:t>Medidas de Barreira para Prevenção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1119868F-0A61-40E9-AF48-CC64CE8EB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05576"/>
            <a:ext cx="4464496" cy="3780420"/>
          </a:xfrm>
        </p:spPr>
        <p:txBody>
          <a:bodyPr/>
          <a:lstStyle/>
          <a:p>
            <a:r>
              <a:rPr lang="pt-BR" dirty="0"/>
              <a:t>Higienização das Mãos</a:t>
            </a:r>
          </a:p>
          <a:p>
            <a:r>
              <a:rPr lang="pt-BR" dirty="0"/>
              <a:t>Precauções Padrão</a:t>
            </a:r>
          </a:p>
          <a:p>
            <a:r>
              <a:rPr lang="pt-BR" dirty="0"/>
              <a:t>Precauções de Contato</a:t>
            </a:r>
          </a:p>
          <a:p>
            <a:r>
              <a:rPr lang="pt-BR" dirty="0"/>
              <a:t>Precauções Respiratórias (gotículas e aerossol*)</a:t>
            </a:r>
          </a:p>
          <a:p>
            <a:r>
              <a:rPr lang="pt-BR" b="1" dirty="0"/>
              <a:t>Limpeza e desinfecção de superfícies e equipamentos hospitalares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12503"/>
            <a:ext cx="88279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ANVISA. NOTA TÉCNICA Nº 04/2020 GVIMS/GGTES - Orientações para serviços de saúde: medidas de prevenção e controle que devem ser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adotadas durante a assistência aos casos suspeitos ou confirmados de infecção pelo novo coronavírus (2019- nCoV).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NOTA TÉCNICA GVIMS/GGTES/ANVISA Nº 07/2020; ORIENTAÇÕES PARA A PREVENÇÃO DA TRANSMISSÃO DE COVID-19 DENTRO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DOS SERVIÇOS DE SAÚDE. (COMPLEMENTAR À NOTA TÉCNICA GVIMS/GGTES/ANVISA Nº 04/2020)</a:t>
            </a:r>
            <a:endParaRPr kumimoji="0" 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Resultado de imagem para mascara cirurgica">
            <a:extLst>
              <a:ext uri="{FF2B5EF4-FFF2-40B4-BE49-F238E27FC236}">
                <a16:creationId xmlns="" xmlns:a16="http://schemas.microsoft.com/office/drawing/2014/main" id="{73DD7F9E-6E28-44B2-BB3D-81595355A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013" y="2711734"/>
            <a:ext cx="1397996" cy="137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m para mascara n95">
            <a:extLst>
              <a:ext uri="{FF2B5EF4-FFF2-40B4-BE49-F238E27FC236}">
                <a16:creationId xmlns="" xmlns:a16="http://schemas.microsoft.com/office/drawing/2014/main" id="{EA552A89-B9A2-487E-9B61-93BDB1299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412" y="1008697"/>
            <a:ext cx="1985837" cy="161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Resultado de imagem para hospital face shield">
            <a:extLst>
              <a:ext uri="{FF2B5EF4-FFF2-40B4-BE49-F238E27FC236}">
                <a16:creationId xmlns="" xmlns:a16="http://schemas.microsoft.com/office/drawing/2014/main" id="{E3E4BE0E-A500-4AAC-9BE8-9743BE18A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698" y="2699243"/>
            <a:ext cx="1453264" cy="145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AutoShape 2" descr="5 momentos de higiene das mãos - YouTube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3492" name="AutoShape 4" descr="5 momentos de higiene das mãos - YouTube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3494" name="AutoShape 6" descr="https://i.ytimg.com/vi/F7B6D0TC5Hw/maxresdefault.jpg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" name="Imagem 14" descr="hm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31590"/>
            <a:ext cx="1636620" cy="13708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41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Médica cirurgião se preparando para a operação cirúrgica, ela está ...">
            <a:extLst>
              <a:ext uri="{FF2B5EF4-FFF2-40B4-BE49-F238E27FC236}">
                <a16:creationId xmlns="" xmlns:a16="http://schemas.microsoft.com/office/drawing/2014/main" id="{B54AC781-E2B8-44B7-8EBD-F21FAB42A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4077" y="1059582"/>
            <a:ext cx="2455944" cy="2664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oronavírus - Senai contempla projeto que ensina fabricantes a ...">
            <a:extLst>
              <a:ext uri="{FF2B5EF4-FFF2-40B4-BE49-F238E27FC236}">
                <a16:creationId xmlns="" xmlns:a16="http://schemas.microsoft.com/office/drawing/2014/main" id="{43CC30FB-06C0-478B-8E6B-0CCF6A850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"/>
          <a:stretch/>
        </p:blipFill>
        <p:spPr bwMode="auto">
          <a:xfrm>
            <a:off x="2910381" y="1059582"/>
            <a:ext cx="2455945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582F64C0-DDA2-4DDA-AE17-B5DCD5E7DDF4}"/>
              </a:ext>
            </a:extLst>
          </p:cNvPr>
          <p:cNvSpPr txBox="1"/>
          <p:nvPr/>
        </p:nvSpPr>
        <p:spPr>
          <a:xfrm>
            <a:off x="539552" y="3939902"/>
            <a:ext cx="8077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dirty="0">
                <a:solidFill>
                  <a:schemeClr val="tx1"/>
                </a:solidFill>
              </a:rPr>
              <a:t>Documentos de algumas sociedades médicas recomendaram o controverso uso de duplo par de luvas</a:t>
            </a:r>
            <a:r>
              <a:rPr lang="pt-BR" sz="1400" b="0" dirty="0" smtClean="0">
                <a:solidFill>
                  <a:schemeClr val="tx1"/>
                </a:solidFill>
              </a:rPr>
              <a:t>...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DEVEMOS REFORÇAR QUE O USO DE LUVAS NÃO SUBSTITUI A HIGIENIZAÇÃO DAS MÃOS!</a:t>
            </a:r>
          </a:p>
          <a:p>
            <a:r>
              <a:rPr lang="pt-BR" sz="1400" b="0" dirty="0" smtClean="0">
                <a:solidFill>
                  <a:schemeClr val="tx1"/>
                </a:solidFill>
              </a:rPr>
              <a:t>A adesão a higienização das mãos na sua unidade teve aumento?  E este foi consistente durante todos os meses da pandemia??</a:t>
            </a:r>
            <a:endParaRPr lang="pt-BR" sz="1400" b="0" dirty="0">
              <a:solidFill>
                <a:schemeClr val="tx1"/>
              </a:solidFill>
            </a:endParaRPr>
          </a:p>
        </p:txBody>
      </p:sp>
      <p:sp>
        <p:nvSpPr>
          <p:cNvPr id="6" name="Título 4">
            <a:extLst>
              <a:ext uri="{FF2B5EF4-FFF2-40B4-BE49-F238E27FC236}">
                <a16:creationId xmlns="" xmlns:a16="http://schemas.microsoft.com/office/drawing/2014/main" id="{F43C5358-A6F4-4BA0-B28D-B6F94B73E3BF}"/>
              </a:ext>
            </a:extLst>
          </p:cNvPr>
          <p:cNvSpPr txBox="1">
            <a:spLocks/>
          </p:cNvSpPr>
          <p:nvPr/>
        </p:nvSpPr>
        <p:spPr>
          <a:xfrm>
            <a:off x="395536" y="129829"/>
            <a:ext cx="6336704" cy="4256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 eaLnBrk="0" hangingPunct="0"/>
            <a:r>
              <a:rPr lang="pt-BR" sz="2800" dirty="0" smtClean="0">
                <a:solidFill>
                  <a:srgbClr val="6E0F6C"/>
                </a:solidFill>
              </a:rPr>
              <a:t>Higiene de Mãos </a:t>
            </a:r>
            <a:r>
              <a:rPr lang="pt-BR" sz="2800" dirty="0">
                <a:solidFill>
                  <a:srgbClr val="6E0F6C"/>
                </a:solidFill>
              </a:rPr>
              <a:t>e Uso de </a:t>
            </a:r>
            <a:r>
              <a:rPr lang="pt-BR" sz="2800" dirty="0" smtClean="0">
                <a:solidFill>
                  <a:srgbClr val="6E0F6C"/>
                </a:solidFill>
              </a:rPr>
              <a:t>Luvas</a:t>
            </a:r>
            <a:endParaRPr lang="pt-BR" sz="2800" dirty="0">
              <a:solidFill>
                <a:srgbClr val="6E0F6C"/>
              </a:solidFill>
            </a:endParaRPr>
          </a:p>
        </p:txBody>
      </p:sp>
      <p:sp>
        <p:nvSpPr>
          <p:cNvPr id="18434" name="AutoShape 2" descr="Higienização das mãos e sua importância para a saúd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 descr="seguranc3a7a-higienemaosepacien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4677" y="1059582"/>
            <a:ext cx="3317803" cy="2664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5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A0129C98-68EF-4977-A641-20D51D5943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85760" y="1268021"/>
            <a:ext cx="2545759" cy="360163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4A2825B-15D5-42D6-84F2-40707E78B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69" y="195486"/>
            <a:ext cx="8650331" cy="360040"/>
          </a:xfrm>
        </p:spPr>
        <p:txBody>
          <a:bodyPr lIns="68580" tIns="34290" rIns="68580" bIns="34290">
            <a:noAutofit/>
          </a:bodyPr>
          <a:lstStyle/>
          <a:p>
            <a:r>
              <a:rPr lang="pt-BR" sz="2000" dirty="0" smtClean="0"/>
              <a:t>Precauções: </a:t>
            </a:r>
            <a:r>
              <a:rPr lang="pt-BR" sz="2000" u="sng" dirty="0" smtClean="0"/>
              <a:t>Contato</a:t>
            </a:r>
            <a:r>
              <a:rPr lang="pt-BR" sz="2000" dirty="0" smtClean="0"/>
              <a:t> e Aérea (Gotícula e Aerossol)</a:t>
            </a:r>
            <a:endParaRPr 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2BCB8423-6D19-4C60-ACF4-29E965D767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496424" y="1268020"/>
            <a:ext cx="2551408" cy="360163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9B311D07-3587-4571-BCF8-6CC224526D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112738" y="1268020"/>
            <a:ext cx="2537594" cy="35387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66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3200" cap="none" dirty="0" smtClean="0">
                <a:solidFill>
                  <a:srgbClr val="6E0F6C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Contaminação do Ambiente Hospitalar</a:t>
            </a:r>
            <a:endParaRPr lang="pt-BR" altLang="pt-BR" sz="3200" cap="none" dirty="0">
              <a:solidFill>
                <a:srgbClr val="6E0F6C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553FB8-A925-44A3-B56A-ED89722ED4A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2400" dirty="0"/>
              <a:t>Persistência de </a:t>
            </a:r>
            <a:r>
              <a:rPr lang="pt-BR" sz="2400" dirty="0" err="1"/>
              <a:t>Coronavírus</a:t>
            </a:r>
            <a:r>
              <a:rPr lang="pt-BR" sz="2400" dirty="0"/>
              <a:t> em Superfícies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50F7AAC-FEBD-4F37-AFFA-16C918660D94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/>
              <a:t>Revisão recente que avaliou permanência em superfícies de </a:t>
            </a:r>
            <a:r>
              <a:rPr lang="pt-BR" dirty="0" err="1"/>
              <a:t>coronavírus</a:t>
            </a:r>
            <a:r>
              <a:rPr lang="pt-BR" dirty="0"/>
              <a:t> epidêmicos (SARS e MERS), endêmicos e veterinários; o principal estudado foi o </a:t>
            </a:r>
            <a:r>
              <a:rPr lang="pt-BR" b="1" dirty="0"/>
              <a:t>HCoV-299E</a:t>
            </a:r>
          </a:p>
          <a:p>
            <a:endParaRPr lang="pt-BR" b="1" dirty="0"/>
          </a:p>
          <a:p>
            <a:r>
              <a:rPr lang="pt-BR" dirty="0"/>
              <a:t>Em diferentes materiais e superfícies (metais, vidro, plástico, </a:t>
            </a:r>
            <a:r>
              <a:rPr lang="pt-BR" dirty="0" err="1"/>
              <a:t>etc</a:t>
            </a:r>
            <a:r>
              <a:rPr lang="pt-BR" dirty="0"/>
              <a:t>), pode permanecer infeccioso por um período de </a:t>
            </a:r>
            <a:r>
              <a:rPr lang="pt-BR" b="1" dirty="0"/>
              <a:t>2h até nove dias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Estudos com os vírus influenza A e </a:t>
            </a:r>
            <a:r>
              <a:rPr lang="pt-BR" dirty="0" err="1" smtClean="0"/>
              <a:t>parainfluenza</a:t>
            </a:r>
            <a:r>
              <a:rPr lang="pt-BR" dirty="0" smtClean="0"/>
              <a:t> já demonstraram ser possível a transferência de partículas virais infectantes para as mãos após contato com superfícies contaminadas.</a:t>
            </a:r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632AB8DF-E494-43EA-A5A5-7E1FDF93ED60}"/>
              </a:ext>
            </a:extLst>
          </p:cNvPr>
          <p:cNvSpPr/>
          <p:nvPr/>
        </p:nvSpPr>
        <p:spPr>
          <a:xfrm>
            <a:off x="5820654" y="4866501"/>
            <a:ext cx="3323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200" b="0" dirty="0">
                <a:solidFill>
                  <a:srgbClr val="2976AE"/>
                </a:solidFill>
                <a:latin typeface="+mn-lt"/>
                <a:hlinkClick r:id="rId2"/>
              </a:rPr>
              <a:t>https://doi.org/10.1016/j.jhin.2020.01.022</a:t>
            </a:r>
            <a:endParaRPr lang="pt-BR" sz="1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8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E79115C-A884-40BE-9B46-ED817308E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05576"/>
            <a:ext cx="5832648" cy="3780420"/>
          </a:xfrm>
        </p:spPr>
        <p:txBody>
          <a:bodyPr lIns="68580" tIns="34290" rIns="68580" bIns="34290">
            <a:normAutofit/>
          </a:bodyPr>
          <a:lstStyle/>
          <a:p>
            <a:r>
              <a:rPr lang="pt-BR" dirty="0"/>
              <a:t>A persistência em superfícies reforça a necessidade de adesão a práticas de higienização das mãos e precaução de contato durante o atendimento e internação de pacientes com COVID-19;</a:t>
            </a:r>
          </a:p>
          <a:p>
            <a:endParaRPr lang="pt-BR" dirty="0"/>
          </a:p>
          <a:p>
            <a:r>
              <a:rPr lang="pt-BR" dirty="0"/>
              <a:t>As rotinas de limpeza e desinfecção dos ambientes em que os pacientes com COVID-19 são atendidos devem ser seguidas estritamente, conforme estabelecidas pelos protocolos de cada instituição.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632AB8DF-E494-43EA-A5A5-7E1FDF93ED60}"/>
              </a:ext>
            </a:extLst>
          </p:cNvPr>
          <p:cNvSpPr/>
          <p:nvPr/>
        </p:nvSpPr>
        <p:spPr>
          <a:xfrm>
            <a:off x="5820654" y="4866501"/>
            <a:ext cx="3323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200" b="0" dirty="0">
                <a:solidFill>
                  <a:srgbClr val="2976AE"/>
                </a:solidFill>
                <a:latin typeface="+mn-lt"/>
                <a:hlinkClick r:id="rId2"/>
              </a:rPr>
              <a:t>https://doi.org/10.1016/j.jhin.2020.01.022</a:t>
            </a:r>
            <a:endParaRPr lang="pt-BR" sz="1200" b="0" dirty="0">
              <a:latin typeface="+mn-l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1D097DED-A0D3-485A-B7BD-2739A6D272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444208" y="1635646"/>
            <a:ext cx="2416236" cy="240054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9B553FB8-A925-44A3-B56A-ED89722ED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51" y="134295"/>
            <a:ext cx="6347713" cy="43923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2400" dirty="0"/>
              <a:t>Persistência de </a:t>
            </a:r>
            <a:r>
              <a:rPr lang="pt-BR" sz="2400" dirty="0" err="1"/>
              <a:t>Coronavírus</a:t>
            </a:r>
            <a:r>
              <a:rPr lang="pt-BR" sz="2400" dirty="0"/>
              <a:t> em Superfícies</a:t>
            </a:r>
          </a:p>
        </p:txBody>
      </p:sp>
    </p:spTree>
    <p:extLst>
      <p:ext uri="{BB962C8B-B14F-4D97-AF65-F5344CB8AC3E}">
        <p14:creationId xmlns="" xmlns:p14="http://schemas.microsoft.com/office/powerpoint/2010/main" val="42652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AC39C7B-EA92-4E34-B668-CAC95A315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 anchor="ctr">
            <a:noAutofit/>
          </a:bodyPr>
          <a:lstStyle/>
          <a:p>
            <a:r>
              <a:rPr lang="pt-BR" sz="2000" dirty="0"/>
              <a:t>Contaminação de ar e superfícies por SARS-CoV-2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2C06F222-B957-4F6C-A0B4-233756F2B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68580" tIns="34290" rIns="68580" bIns="34290">
            <a:normAutofit/>
          </a:bodyPr>
          <a:lstStyle/>
          <a:p>
            <a:r>
              <a:rPr lang="pt-BR" dirty="0"/>
              <a:t>Estudo feito em Londres</a:t>
            </a:r>
          </a:p>
          <a:p>
            <a:r>
              <a:rPr lang="pt-BR" dirty="0"/>
              <a:t>Amostras de superfície e ar coletadas de áreas clínicas (emergência, enfermarias de coorte, </a:t>
            </a:r>
            <a:r>
              <a:rPr lang="pt-BR" dirty="0" err="1"/>
              <a:t>CTIs</a:t>
            </a:r>
            <a:r>
              <a:rPr lang="pt-BR" dirty="0"/>
              <a:t>, salas de cirurgia durante </a:t>
            </a:r>
            <a:r>
              <a:rPr lang="pt-BR" dirty="0" smtClean="0"/>
              <a:t>traqueostomia) </a:t>
            </a:r>
            <a:r>
              <a:rPr lang="pt-BR" dirty="0"/>
              <a:t>com pacientes COVID-19 internados e </a:t>
            </a:r>
            <a:r>
              <a:rPr lang="pt-BR" dirty="0" smtClean="0"/>
              <a:t>de uma </a:t>
            </a:r>
            <a:r>
              <a:rPr lang="pt-BR" dirty="0"/>
              <a:t>área pública/comum</a:t>
            </a:r>
          </a:p>
          <a:p>
            <a:r>
              <a:rPr lang="pt-BR" dirty="0"/>
              <a:t>RNA viral foi detectado em </a:t>
            </a:r>
            <a:r>
              <a:rPr lang="pt-BR" b="1" dirty="0"/>
              <a:t>52,3%</a:t>
            </a:r>
            <a:r>
              <a:rPr lang="pt-BR" dirty="0"/>
              <a:t> das superfícies (114/218) e em </a:t>
            </a:r>
            <a:r>
              <a:rPr lang="pt-BR" b="1" dirty="0"/>
              <a:t>38,7%</a:t>
            </a:r>
            <a:r>
              <a:rPr lang="pt-BR" dirty="0"/>
              <a:t> das amostras de ar (14/31), mas não foi feita cultura </a:t>
            </a:r>
            <a:r>
              <a:rPr lang="pt-BR" dirty="0" smtClean="0"/>
              <a:t>viral para verificar sua viabilidade/capacidade infectante</a:t>
            </a:r>
            <a:endParaRPr lang="pt-BR" dirty="0"/>
          </a:p>
          <a:p>
            <a:r>
              <a:rPr lang="pt-BR" dirty="0"/>
              <a:t>RNA viral foi mais frequentemente encontrado em ambientes com pacientes internados com COVID-19 do que área pública: </a:t>
            </a:r>
            <a:r>
              <a:rPr lang="pt-BR" b="1" dirty="0"/>
              <a:t>63,8% </a:t>
            </a:r>
            <a:r>
              <a:rPr lang="pt-BR" b="1" dirty="0" err="1"/>
              <a:t>vs</a:t>
            </a:r>
            <a:r>
              <a:rPr lang="pt-BR" b="1" dirty="0"/>
              <a:t> 45,3%; OR 0,5 </a:t>
            </a:r>
            <a:r>
              <a:rPr lang="pt-BR" dirty="0" smtClean="0"/>
              <a:t>(IC </a:t>
            </a:r>
            <a:r>
              <a:rPr lang="pt-BR" dirty="0"/>
              <a:t>0,2-0,9; p = 0,025)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11005683-B87D-4351-A70C-F4573AB38D8F}"/>
              </a:ext>
            </a:extLst>
          </p:cNvPr>
          <p:cNvSpPr/>
          <p:nvPr/>
        </p:nvSpPr>
        <p:spPr>
          <a:xfrm>
            <a:off x="5796136" y="4889584"/>
            <a:ext cx="3342903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fr-FR" sz="1200" b="0" dirty="0">
                <a:latin typeface="+mn-lt"/>
                <a:hlinkClick r:id="rId2"/>
              </a:rPr>
              <a:t>https://doi.org/10.1101/2020.05.24.20110346</a:t>
            </a:r>
            <a:endParaRPr lang="fr-FR" sz="1200" b="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89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73BC09B-AB13-4AF3-BA67-786891C12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 anchor="ctr"/>
          <a:lstStyle/>
          <a:p>
            <a:r>
              <a:rPr lang="pt-BR" sz="2000" dirty="0"/>
              <a:t>SARS-CoV-2, aerossol e contaminação do 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8E9A562A-BA37-4F3E-85EF-C2ADC223A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05576"/>
            <a:ext cx="5760640" cy="3780420"/>
          </a:xfrm>
        </p:spPr>
        <p:txBody>
          <a:bodyPr lIns="68580" tIns="34290" rIns="68580" bIns="34290"/>
          <a:lstStyle/>
          <a:p>
            <a:r>
              <a:rPr lang="en-US" dirty="0" err="1" smtClean="0"/>
              <a:t>Outro</a:t>
            </a:r>
            <a:r>
              <a:rPr lang="en-US" dirty="0" smtClean="0"/>
              <a:t> </a:t>
            </a:r>
            <a:r>
              <a:rPr lang="en-US" dirty="0" err="1" smtClean="0"/>
              <a:t>estudo</a:t>
            </a:r>
            <a:r>
              <a:rPr lang="en-US" dirty="0" smtClean="0"/>
              <a:t> </a:t>
            </a:r>
            <a:r>
              <a:rPr lang="en-US" dirty="0" err="1" smtClean="0"/>
              <a:t>feito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laboratório</a:t>
            </a:r>
            <a:r>
              <a:rPr lang="en-US" dirty="0" smtClean="0"/>
              <a:t> sob </a:t>
            </a:r>
            <a:r>
              <a:rPr lang="en-US" dirty="0" err="1" smtClean="0"/>
              <a:t>condições</a:t>
            </a:r>
            <a:r>
              <a:rPr lang="en-US" dirty="0" smtClean="0"/>
              <a:t> </a:t>
            </a:r>
            <a:r>
              <a:rPr lang="en-US" dirty="0" err="1" smtClean="0"/>
              <a:t>controladas</a:t>
            </a:r>
            <a:r>
              <a:rPr lang="en-US" dirty="0" smtClean="0"/>
              <a:t> </a:t>
            </a:r>
            <a:r>
              <a:rPr lang="en-US" dirty="0" err="1" smtClean="0"/>
              <a:t>utilizando</a:t>
            </a:r>
            <a:r>
              <a:rPr lang="en-US" dirty="0" smtClean="0"/>
              <a:t> </a:t>
            </a:r>
            <a:r>
              <a:rPr lang="en-US" dirty="0" err="1"/>
              <a:t>três</a:t>
            </a:r>
            <a:r>
              <a:rPr lang="en-US" dirty="0"/>
              <a:t> </a:t>
            </a:r>
            <a:r>
              <a:rPr lang="en-US" dirty="0" err="1"/>
              <a:t>aparelhos</a:t>
            </a:r>
            <a:r>
              <a:rPr lang="en-US" dirty="0"/>
              <a:t> </a:t>
            </a:r>
            <a:r>
              <a:rPr lang="en-US" dirty="0" err="1"/>
              <a:t>geradores</a:t>
            </a:r>
            <a:r>
              <a:rPr lang="en-US" dirty="0"/>
              <a:t> de </a:t>
            </a:r>
            <a:r>
              <a:rPr lang="en-US" dirty="0" err="1" smtClean="0"/>
              <a:t>aerossol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Avaliou</a:t>
            </a:r>
            <a:r>
              <a:rPr lang="en-US" dirty="0" smtClean="0"/>
              <a:t> SARS-</a:t>
            </a:r>
            <a:r>
              <a:rPr lang="en-US" dirty="0" err="1" smtClean="0"/>
              <a:t>CoV</a:t>
            </a:r>
            <a:r>
              <a:rPr lang="en-US" dirty="0" smtClean="0"/>
              <a:t>, SARS-CoV-2 e </a:t>
            </a:r>
            <a:r>
              <a:rPr lang="en-US" dirty="0" err="1" smtClean="0"/>
              <a:t>MERSCoV</a:t>
            </a:r>
            <a:r>
              <a:rPr lang="en-US" dirty="0" smtClean="0"/>
              <a:t>,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contaminação</a:t>
            </a:r>
            <a:r>
              <a:rPr lang="en-US" dirty="0" smtClean="0"/>
              <a:t> e </a:t>
            </a:r>
            <a:r>
              <a:rPr lang="en-US" dirty="0" err="1" smtClean="0"/>
              <a:t>persistência</a:t>
            </a:r>
            <a:r>
              <a:rPr lang="en-US" dirty="0" smtClean="0"/>
              <a:t> no </a:t>
            </a:r>
            <a:r>
              <a:rPr lang="en-US" dirty="0" err="1" smtClean="0"/>
              <a:t>ar</a:t>
            </a:r>
            <a:endParaRPr lang="en-US" dirty="0" smtClean="0"/>
          </a:p>
          <a:p>
            <a:r>
              <a:rPr lang="en-US" dirty="0" err="1" smtClean="0"/>
              <a:t>Coleta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amostra</a:t>
            </a:r>
            <a:r>
              <a:rPr lang="en-US" dirty="0"/>
              <a:t> de </a:t>
            </a:r>
            <a:r>
              <a:rPr lang="en-US" dirty="0" err="1"/>
              <a:t>ar</a:t>
            </a:r>
            <a:r>
              <a:rPr lang="en-US" dirty="0"/>
              <a:t> com 10 min, 30 min, 2h, 4h, e 16h </a:t>
            </a:r>
            <a:r>
              <a:rPr lang="en-US" dirty="0" err="1"/>
              <a:t>depois</a:t>
            </a:r>
            <a:r>
              <a:rPr lang="en-US" dirty="0"/>
              <a:t> do </a:t>
            </a:r>
            <a:r>
              <a:rPr lang="en-US" dirty="0" err="1"/>
              <a:t>processo</a:t>
            </a:r>
            <a:r>
              <a:rPr lang="en-US" dirty="0"/>
              <a:t> de </a:t>
            </a:r>
            <a:r>
              <a:rPr lang="en-US" dirty="0" err="1"/>
              <a:t>geração</a:t>
            </a:r>
            <a:r>
              <a:rPr lang="en-US" dirty="0"/>
              <a:t> e </a:t>
            </a:r>
            <a:r>
              <a:rPr lang="en-US" dirty="0" err="1"/>
              <a:t>suspensão</a:t>
            </a:r>
            <a:r>
              <a:rPr lang="en-US" dirty="0"/>
              <a:t> de </a:t>
            </a:r>
            <a:r>
              <a:rPr lang="en-US" dirty="0" err="1"/>
              <a:t>aerossol</a:t>
            </a:r>
            <a:endParaRPr lang="en-US" dirty="0"/>
          </a:p>
          <a:p>
            <a:r>
              <a:rPr lang="en-US" dirty="0"/>
              <a:t>SARS-CoV-2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detectado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amostras</a:t>
            </a:r>
            <a:r>
              <a:rPr lang="en-US" dirty="0"/>
              <a:t> de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coletadas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momentos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6DDD0B68-C588-4363-817D-4BAAB902C7A0}"/>
              </a:ext>
            </a:extLst>
          </p:cNvPr>
          <p:cNvSpPr/>
          <p:nvPr/>
        </p:nvSpPr>
        <p:spPr>
          <a:xfrm>
            <a:off x="5754611" y="4889584"/>
            <a:ext cx="3389389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pt-BR" sz="1200" b="0" dirty="0">
                <a:latin typeface="+mn-lt"/>
              </a:rPr>
              <a:t> </a:t>
            </a:r>
            <a:r>
              <a:rPr lang="pt-BR" sz="1200" b="0" dirty="0">
                <a:latin typeface="+mn-lt"/>
                <a:hlinkClick r:id="rId2"/>
              </a:rPr>
              <a:t>https://doi.org/10.1101/2020.04.13.20063784</a:t>
            </a:r>
            <a:endParaRPr lang="pt-BR" sz="1200" b="0" dirty="0">
              <a:latin typeface="+mn-lt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 l="33641" t="11904" r="35932" b="20689"/>
          <a:stretch>
            <a:fillRect/>
          </a:stretch>
        </p:blipFill>
        <p:spPr bwMode="auto">
          <a:xfrm>
            <a:off x="6084168" y="771550"/>
            <a:ext cx="286031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123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Declaração de Conflito de Interesses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sz="2400" dirty="0"/>
          </a:p>
          <a:p>
            <a:pPr marL="0" indent="0" algn="ctr">
              <a:buNone/>
            </a:pPr>
            <a:endParaRPr lang="pt-BR" sz="2400" dirty="0"/>
          </a:p>
          <a:p>
            <a:pPr marL="0" indent="0" algn="ctr">
              <a:buNone/>
            </a:pPr>
            <a:endParaRPr lang="pt-BR" sz="2400" dirty="0"/>
          </a:p>
          <a:p>
            <a:pPr marL="0" indent="0" algn="ctr">
              <a:buNone/>
            </a:pPr>
            <a:r>
              <a:rPr lang="pt-BR" sz="2400" dirty="0"/>
              <a:t>Declaro não apresentar conflitos de interesse que possam estar relacionados a minha apresentação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Qualidade do Ar</a:t>
            </a:r>
            <a:endParaRPr lang="pt-BR" dirty="0"/>
          </a:p>
        </p:txBody>
      </p:sp>
      <p:sp>
        <p:nvSpPr>
          <p:cNvPr id="3" name="Text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pIBXxMAAAAlAAAAZAAAAA8BAAAAkAAAAEgAAACQAAAASAAAAAAAAAAAAAAAAAAAAAEAAABQAAAAAAAAAAAA4D8AAAAAAADgPwAAAAAAAOA/AAAAAAAA4D8AAAAAAADgPwAAAAAAAOA/AAAAAAAA4D8AAAAAAADgPwAAAAAAAOA/AAAAAAAA4D8CAAAAjAAAAAEAAAAAAAAAmcz/DP///whG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////An9/fwCAgIADzMzMAMDA/wB/f38AAAAAAAAAAAAAAAAAAAAAAAAAAAAhAAAAGAAAABQAAACmAgAAtQkAAGk1AACFJQAAAAAAACYAAAAIAAAAAQ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sz="2400"/>
            </a:pPr>
            <a:r>
              <a:rPr sz="2000" dirty="0" smtClean="0"/>
              <a:t>A </a:t>
            </a:r>
            <a:r>
              <a:rPr sz="2000" dirty="0" err="1"/>
              <a:t>Síndrome</a:t>
            </a:r>
            <a:r>
              <a:rPr sz="2000" dirty="0"/>
              <a:t> do </a:t>
            </a:r>
            <a:r>
              <a:rPr sz="2000" dirty="0" err="1"/>
              <a:t>Edifício</a:t>
            </a:r>
            <a:r>
              <a:rPr sz="2000" dirty="0"/>
              <a:t> </a:t>
            </a:r>
            <a:r>
              <a:rPr sz="2000" dirty="0" err="1"/>
              <a:t>Doente</a:t>
            </a:r>
            <a:r>
              <a:rPr sz="2000" dirty="0"/>
              <a:t> (SED) </a:t>
            </a:r>
            <a:r>
              <a:rPr lang="pt-BR" sz="2000" dirty="0" smtClean="0"/>
              <a:t>foi </a:t>
            </a:r>
            <a:r>
              <a:rPr sz="2000" dirty="0" err="1" smtClean="0"/>
              <a:t>reconhecida</a:t>
            </a:r>
            <a:r>
              <a:rPr sz="2000" dirty="0" smtClean="0"/>
              <a:t> </a:t>
            </a:r>
            <a:r>
              <a:rPr sz="2000" dirty="0" err="1"/>
              <a:t>pela</a:t>
            </a:r>
            <a:r>
              <a:rPr sz="2000" dirty="0"/>
              <a:t> </a:t>
            </a:r>
            <a:r>
              <a:rPr lang="pt-BR" sz="2000" dirty="0" smtClean="0"/>
              <a:t>OMS (Organização Mundial de Saúde) </a:t>
            </a:r>
            <a:r>
              <a:rPr sz="2000" dirty="0" err="1" smtClean="0"/>
              <a:t>em</a:t>
            </a:r>
            <a:r>
              <a:rPr sz="2000" dirty="0" smtClean="0"/>
              <a:t> </a:t>
            </a:r>
            <a:r>
              <a:rPr sz="2000" dirty="0"/>
              <a:t>1982. </a:t>
            </a:r>
            <a:endParaRPr lang="pt-BR" sz="2000" dirty="0" smtClean="0"/>
          </a:p>
          <a:p>
            <a:pPr>
              <a:defRPr sz="2400"/>
            </a:pPr>
            <a:r>
              <a:rPr sz="2000" dirty="0" err="1" smtClean="0"/>
              <a:t>Trata</a:t>
            </a:r>
            <a:r>
              <a:rPr sz="2000" dirty="0" smtClean="0"/>
              <a:t>-se </a:t>
            </a:r>
            <a:r>
              <a:rPr sz="2000" dirty="0"/>
              <a:t>de um </a:t>
            </a:r>
            <a:r>
              <a:rPr sz="2000" dirty="0" err="1"/>
              <a:t>conjunto</a:t>
            </a:r>
            <a:r>
              <a:rPr sz="2000" dirty="0"/>
              <a:t> de </a:t>
            </a:r>
            <a:r>
              <a:rPr sz="2000" dirty="0" err="1"/>
              <a:t>doenças</a:t>
            </a:r>
            <a:r>
              <a:rPr sz="2000" dirty="0"/>
              <a:t> </a:t>
            </a:r>
            <a:r>
              <a:rPr sz="2000" dirty="0" err="1"/>
              <a:t>desencadeadas</a:t>
            </a:r>
            <a:r>
              <a:rPr sz="2000" dirty="0"/>
              <a:t> </a:t>
            </a:r>
            <a:r>
              <a:rPr sz="2000" dirty="0" err="1"/>
              <a:t>pela</a:t>
            </a:r>
            <a:r>
              <a:rPr sz="2000" dirty="0"/>
              <a:t> </a:t>
            </a:r>
            <a:r>
              <a:rPr sz="2000" dirty="0" err="1"/>
              <a:t>proliferação</a:t>
            </a:r>
            <a:r>
              <a:rPr sz="2000" dirty="0"/>
              <a:t> de </a:t>
            </a:r>
            <a:r>
              <a:rPr sz="2000" dirty="0" err="1"/>
              <a:t>microorganismos</a:t>
            </a:r>
            <a:r>
              <a:rPr sz="2000" dirty="0"/>
              <a:t> </a:t>
            </a:r>
            <a:r>
              <a:rPr sz="2000" dirty="0" err="1"/>
              <a:t>infecciosos</a:t>
            </a:r>
            <a:r>
              <a:rPr sz="2000" dirty="0"/>
              <a:t> e </a:t>
            </a:r>
            <a:r>
              <a:rPr sz="2000" dirty="0" err="1"/>
              <a:t>partículas</a:t>
            </a:r>
            <a:r>
              <a:rPr sz="2000" dirty="0"/>
              <a:t> </a:t>
            </a:r>
            <a:r>
              <a:rPr sz="2000" dirty="0" err="1"/>
              <a:t>químicas</a:t>
            </a:r>
            <a:r>
              <a:rPr sz="2000" dirty="0"/>
              <a:t> </a:t>
            </a:r>
            <a:r>
              <a:rPr sz="2000" dirty="0" err="1"/>
              <a:t>em</a:t>
            </a:r>
            <a:r>
              <a:rPr sz="2000" dirty="0"/>
              <a:t> </a:t>
            </a:r>
            <a:r>
              <a:rPr sz="2000" dirty="0" err="1"/>
              <a:t>prédios</a:t>
            </a:r>
            <a:r>
              <a:rPr sz="2000" dirty="0"/>
              <a:t> </a:t>
            </a:r>
            <a:r>
              <a:rPr sz="2000" dirty="0" err="1"/>
              <a:t>fechados</a:t>
            </a:r>
            <a:r>
              <a:rPr sz="2000" dirty="0" smtClean="0"/>
              <a:t>.</a:t>
            </a:r>
            <a:r>
              <a:rPr lang="pt-BR" sz="2000" dirty="0" smtClean="0"/>
              <a:t> </a:t>
            </a:r>
          </a:p>
          <a:p>
            <a:pPr>
              <a:defRPr sz="2400"/>
            </a:pPr>
            <a:r>
              <a:rPr lang="pt-BR" sz="2000" dirty="0" smtClean="0"/>
              <a:t>Ocorre quando em ambientes confinados</a:t>
            </a:r>
            <a:r>
              <a:rPr sz="2000" dirty="0" smtClean="0"/>
              <a:t> com</a:t>
            </a:r>
            <a:r>
              <a:rPr lang="pt-BR" sz="2000" dirty="0" smtClean="0"/>
              <a:t> </a:t>
            </a:r>
            <a:r>
              <a:rPr sz="2000" dirty="0" smtClean="0"/>
              <a:t>o </a:t>
            </a:r>
            <a:r>
              <a:rPr sz="2000" dirty="0" err="1"/>
              <a:t>uso</a:t>
            </a:r>
            <a:r>
              <a:rPr sz="2000" dirty="0"/>
              <a:t> de </a:t>
            </a:r>
            <a:r>
              <a:rPr sz="2000" dirty="0" err="1"/>
              <a:t>ar</a:t>
            </a:r>
            <a:r>
              <a:rPr sz="2000" dirty="0"/>
              <a:t> </a:t>
            </a:r>
            <a:r>
              <a:rPr sz="2000" dirty="0" err="1" smtClean="0"/>
              <a:t>condicionado</a:t>
            </a:r>
            <a:r>
              <a:rPr lang="pt-BR" sz="2000" dirty="0" smtClean="0"/>
              <a:t> </a:t>
            </a:r>
            <a:r>
              <a:rPr sz="2000" dirty="0" smtClean="0"/>
              <a:t>central</a:t>
            </a:r>
            <a:r>
              <a:rPr sz="2000" dirty="0"/>
              <a:t>, </a:t>
            </a:r>
            <a:r>
              <a:rPr sz="2000" dirty="0" err="1"/>
              <a:t>sem</a:t>
            </a:r>
            <a:r>
              <a:rPr sz="2000" dirty="0"/>
              <a:t> a </a:t>
            </a:r>
            <a:r>
              <a:rPr sz="2000" dirty="0" err="1"/>
              <a:t>troca</a:t>
            </a:r>
            <a:r>
              <a:rPr sz="2000" dirty="0"/>
              <a:t> de </a:t>
            </a:r>
            <a:r>
              <a:rPr sz="2000" dirty="0" err="1" smtClean="0"/>
              <a:t>ar</a:t>
            </a:r>
            <a:r>
              <a:rPr lang="pt-BR" sz="2000" dirty="0" smtClean="0"/>
              <a:t> e consequentemente sem qualidade deste ar</a:t>
            </a:r>
            <a:r>
              <a:rPr sz="2000" dirty="0" smtClean="0"/>
              <a:t>.</a:t>
            </a:r>
            <a:endParaRPr lang="pt-BR" sz="2000" dirty="0" smtClean="0"/>
          </a:p>
          <a:p>
            <a:pPr>
              <a:defRPr sz="2400"/>
            </a:pPr>
            <a:r>
              <a:rPr lang="pt-BR" sz="2000" b="1" dirty="0" smtClean="0"/>
              <a:t>Qual é a qualidade e o controle desta qualidade do ar em nossos estabelecimentos de saúde hoje?</a:t>
            </a:r>
            <a:endParaRPr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pIBXxMAAAAlAAAAZAAAAA8BAAAAkAAAAEgAAACQAAAASAAAAAAAAAAAAAAAAAAAAAEAAABQAAAAAAAAAAAA4D8AAAAAAADgPwAAAAAAAOA/AAAAAAAA4D8AAAAAAADgPwAAAAAAAOA/AAAAAAAA4D8AAAAAAADgPwAAAAAAAOA/AAAAAAAA4D8CAAAAjAAAAAEAAAAAAAAAmcz/DP///whGAAAAAAAAAAAAAAAAAAAAAAAAAAAAAAAAAAAAZAAAAAEAAABAAAAAAAAAAAAAAAAAAAAAAAAAAAAAAAAAAAAAAAAAAAAAAAAAAAAAAAAAAAAAAAAAAAAAAAAAAAAAAAAAAAAAAAAAAAAAAAAAAAAAAAAAAAAAAAAAAAAAFAAAADwAAAAAAAAAAAAAAP///w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////An9/fwCAgIADzMzMAMDA/wB/f38AAAAAAAAAAAAAAAAAAAAAAAAAAAAhAAAAGAAAABQAAACmAgAAtQkAAGk1AACFJQAAAAAAACYAAAAIAAAAAQ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defRPr sz="2800"/>
            </a:pPr>
            <a:r>
              <a:rPr lang="pt-BR" sz="2000" dirty="0" smtClean="0"/>
              <a:t>Seria garantida a partir da adequação dos s</a:t>
            </a:r>
            <a:r>
              <a:rPr sz="2000" dirty="0" err="1" smtClean="0"/>
              <a:t>istemas</a:t>
            </a:r>
            <a:r>
              <a:rPr sz="2000" dirty="0" smtClean="0"/>
              <a:t> </a:t>
            </a:r>
            <a:r>
              <a:rPr sz="2000" dirty="0"/>
              <a:t>de </a:t>
            </a:r>
            <a:r>
              <a:rPr sz="2000" dirty="0" err="1"/>
              <a:t>ventilação</a:t>
            </a:r>
            <a:r>
              <a:rPr sz="2000" dirty="0"/>
              <a:t> </a:t>
            </a:r>
            <a:r>
              <a:rPr lang="pt-BR" sz="2000" dirty="0" smtClean="0"/>
              <a:t>conforme legislação vigente (p. ex.: RDC 50/2002 e normas ABNT)</a:t>
            </a:r>
            <a:endParaRPr sz="2000" dirty="0"/>
          </a:p>
          <a:p>
            <a:pPr>
              <a:spcAft>
                <a:spcPts val="0"/>
              </a:spcAft>
              <a:defRPr sz="2800"/>
            </a:pPr>
            <a:r>
              <a:rPr lang="pt-BR" sz="2000" dirty="0" smtClean="0"/>
              <a:t>Em sistemas de ventilação artificial, para garantir o controle de temperatura, umidade e pressão, devemos ter sistemas de a</a:t>
            </a:r>
            <a:r>
              <a:rPr sz="2000" dirty="0" smtClean="0"/>
              <a:t>r </a:t>
            </a:r>
            <a:r>
              <a:rPr lang="pt-BR" sz="2000" dirty="0" smtClean="0"/>
              <a:t>c</a:t>
            </a:r>
            <a:r>
              <a:rPr sz="2000" dirty="0" err="1" smtClean="0"/>
              <a:t>ondicionado</a:t>
            </a:r>
            <a:r>
              <a:rPr sz="2000" dirty="0" smtClean="0"/>
              <a:t> </a:t>
            </a:r>
            <a:r>
              <a:rPr sz="2000" dirty="0"/>
              <a:t>com </a:t>
            </a:r>
            <a:r>
              <a:rPr sz="2000" dirty="0" err="1"/>
              <a:t>troca</a:t>
            </a:r>
            <a:r>
              <a:rPr sz="2000" dirty="0"/>
              <a:t> de </a:t>
            </a:r>
            <a:r>
              <a:rPr sz="2000" dirty="0" err="1" smtClean="0"/>
              <a:t>ar</a:t>
            </a:r>
            <a:r>
              <a:rPr lang="pt-BR" sz="2000" dirty="0" smtClean="0"/>
              <a:t>/hora pré-estabelecidos, e por vezes exaustores e/ou filtros</a:t>
            </a:r>
          </a:p>
          <a:p>
            <a:pPr>
              <a:spcAft>
                <a:spcPts val="0"/>
              </a:spcAft>
              <a:defRPr sz="2800"/>
            </a:pPr>
            <a:r>
              <a:rPr lang="pt-BR" sz="2000" dirty="0" smtClean="0"/>
              <a:t>É imperiosa a necessidade de rotina pré-estabelecida de </a:t>
            </a:r>
            <a:r>
              <a:rPr sz="2000" dirty="0" err="1" smtClean="0"/>
              <a:t>limpeza</a:t>
            </a:r>
            <a:r>
              <a:rPr lang="pt-BR" sz="2000" dirty="0" smtClean="0"/>
              <a:t>, troca e manutenção </a:t>
            </a:r>
            <a:r>
              <a:rPr sz="2000" dirty="0" err="1" smtClean="0"/>
              <a:t>adequada</a:t>
            </a:r>
            <a:r>
              <a:rPr lang="pt-BR" sz="2000" dirty="0" smtClean="0"/>
              <a:t>s</a:t>
            </a:r>
            <a:r>
              <a:rPr sz="2000" dirty="0" smtClean="0"/>
              <a:t> </a:t>
            </a:r>
            <a:r>
              <a:rPr sz="2000" dirty="0"/>
              <a:t>dos </a:t>
            </a:r>
            <a:r>
              <a:rPr sz="2000" dirty="0" err="1" smtClean="0"/>
              <a:t>filtro</a:t>
            </a:r>
            <a:r>
              <a:rPr lang="pt-BR" sz="2000" dirty="0" smtClean="0"/>
              <a:t>s e sistema de ventilação</a:t>
            </a:r>
          </a:p>
          <a:p>
            <a:pPr>
              <a:spcAft>
                <a:spcPts val="0"/>
              </a:spcAft>
              <a:defRPr sz="2800"/>
            </a:pPr>
            <a:r>
              <a:rPr lang="pt-BR" sz="2000" dirty="0" smtClean="0"/>
              <a:t>Vale para </a:t>
            </a:r>
            <a:r>
              <a:rPr lang="pt-BR" sz="2000" dirty="0" err="1" smtClean="0"/>
              <a:t>SARS-CoV</a:t>
            </a:r>
            <a:r>
              <a:rPr lang="pt-BR" sz="2000" dirty="0" smtClean="0"/>
              <a:t>-2 e outros patógenos de transmissão aérea (como por exemplo, a tuberculose)</a:t>
            </a:r>
            <a:endParaRPr sz="200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Qualidade do Ar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3200" cap="none" dirty="0" smtClean="0">
                <a:solidFill>
                  <a:srgbClr val="6E0F6C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Importância da Limpeza e Desinfecção de Superfícies, Equipamentos e Outros</a:t>
            </a:r>
            <a:endParaRPr lang="pt-BR" altLang="pt-BR" sz="3200" cap="none" dirty="0">
              <a:solidFill>
                <a:srgbClr val="6E0F6C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Limpeza e desinfecção de superfícies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Não há uma recomendação diferenciada para a limpeza e desinfecção de superfícies em contato com casos suspeitos ou confirmados pelo novo coronavírus (SARS-CoV-2). </a:t>
            </a:r>
          </a:p>
          <a:p>
            <a:r>
              <a:rPr lang="pt-PT" dirty="0" smtClean="0"/>
              <a:t>Recomenda-se que a limpeza das áreas de isolamento seja concorrente, imediata ou terminal. </a:t>
            </a:r>
          </a:p>
          <a:p>
            <a:pPr lvl="1">
              <a:buFont typeface="Courier New" pitchFamily="49" charset="0"/>
              <a:buChar char="o"/>
            </a:pPr>
            <a:r>
              <a:rPr lang="pt-PT" dirty="0" smtClean="0"/>
              <a:t>Concorrente = realizada diariamente; </a:t>
            </a:r>
          </a:p>
          <a:p>
            <a:pPr lvl="1">
              <a:buFont typeface="Courier New" pitchFamily="49" charset="0"/>
              <a:buChar char="o"/>
            </a:pPr>
            <a:r>
              <a:rPr lang="pt-PT" dirty="0" smtClean="0"/>
              <a:t>Terminal = realizada após a alta, óbito ou transferência do paciente; </a:t>
            </a:r>
          </a:p>
          <a:p>
            <a:pPr lvl="1">
              <a:buFont typeface="Courier New" pitchFamily="49" charset="0"/>
              <a:buChar char="o"/>
            </a:pPr>
            <a:r>
              <a:rPr lang="pt-PT" dirty="0" smtClean="0"/>
              <a:t>Imediata = realizada em qualquer momento, quando ocorrem sujidades ou contaminação do ambiente e equipamentos com matéria orgânica, mesmo após ter sido realizado a limpeza concorrente.</a:t>
            </a:r>
            <a:endParaRPr lang="pt-BR" sz="1400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12503"/>
            <a:ext cx="88279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ANVISA. NOTA TÉCNICA Nº 04/2020 GVIMS/GGTES - Orientações para serviços de saúde: medidas de prevenção e controle que devem ser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adotadas durante a assistência aos casos suspeitos ou confirmados de infecção pelo novo coronavírus (2019- nCoV).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NOTA TÉCNICA GVIMS/GGTES/ANVISA Nº 07/2020; ORIENTAÇÕES PARA A PREVENÇÃO DA TRANSMISSÃO DE COVID-19 DENTRO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DOS SERVIÇOS DE SAÚDE. (COMPLEMENTAR À NOTA TÉCNICA GVIMS/GGTES/ANVISA Nº 04/2020)</a:t>
            </a:r>
            <a:endParaRPr kumimoji="0" 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Limpeza e desinfecção de superfícies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Preconiza-se a limpeza das superfícies do isolamento com detergente neutro seguida da desinfecção</a:t>
            </a:r>
            <a:endParaRPr lang="pt-BR" sz="1600" dirty="0" smtClean="0"/>
          </a:p>
          <a:p>
            <a:r>
              <a:rPr lang="pt-PT" dirty="0" smtClean="0"/>
              <a:t>As superfícies que provavelmente estão contaminadas, incluem: as superfícies próximas ao paciente (por exemplo, grades da cama, cadeiras, mesas de cabeceira e de refeição) e aquelas frequentemente tocadas no ambiente de atendimento ao paciente (por exemplo, maçanetas, superfícies de banheiros nos quartos dos pacientes). </a:t>
            </a:r>
          </a:p>
          <a:p>
            <a:r>
              <a:rPr lang="pt-PT" dirty="0" smtClean="0"/>
              <a:t>No caso da superfície apresentar matéria orgânica visível deve-se inicialmente proceder à retirada do excesso da sujidade com papel/tecido absorvente  antes da limpeza e desinfecção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12503"/>
            <a:ext cx="88279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ANVISA. NOTA TÉCNICA Nº 04/2020 GVIMS/GGTES - Orientações para serviços de saúde: medidas de prevenção e controle que devem ser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adotadas durante a assistência aos casos suspeitos ou confirmados de infecção pelo novo coronavírus (2019- nCoV).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NOTA TÉCNICA GVIMS/GGTES/ANVISA Nº 07/2020; ORIENTAÇÕES PARA A PREVENÇÃO DA TRANSMISSÃO DE COVID-19 DENTRO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DOS SERVIÇOS DE SAÚDE. (COMPLEMENTAR À NOTA TÉCNICA GVIMS/GGTES/ANVISA Nº 04/2020)</a:t>
            </a:r>
            <a:endParaRPr kumimoji="0" 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Limpeza e desinfecção de superfícies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Além disso, não devemos esquecer os equipamentos eletrônicos de múltiplo uso (ex: bombas de infusão), especialmente os itens usados durante a prestação da assistência ao paciente, e os dispositivos móveis que são movidos frequentemente para dentro e para fora dos quartos dos pacientes (ex: verificadores de pressão arterial e oximetria).</a:t>
            </a:r>
            <a:endParaRPr lang="pt-BR" sz="1600" dirty="0" smtClean="0"/>
          </a:p>
          <a:p>
            <a:r>
              <a:rPr lang="pt-PT" dirty="0" smtClean="0"/>
              <a:t>Ressalta-se a necessidade da adoção das medidas de precaução pelo profissional responsável pela realização dos procedimentos de limpeza e desinfeçcão.</a:t>
            </a:r>
            <a:endParaRPr lang="pt-BR" sz="1600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12503"/>
            <a:ext cx="88279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ANVISA. NOTA TÉCNICA Nº 04/2020 GVIMS/GGTES - Orientações para serviços de saúde: medidas de prevenção e controle que devem ser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adotadas durante a assistência aos casos suspeitos ou confirmados de infecção pelo novo coronavírus (2019- nCoV).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NOTA TÉCNICA GVIMS/GGTES/ANVISA Nº 07/2020; ORIENTAÇÕES PARA A PREVENÇÃO DA TRANSMISSÃO DE COVID-19 DENTRO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DOS SERVIÇOS DE SAÚDE. (COMPLEMENTAR À NOTA TÉCNICA GVIMS/GGTES/ANVISA Nº 04/2020)</a:t>
            </a:r>
            <a:endParaRPr kumimoji="0" 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B553FB8-A925-44A3-B56A-ED89722ED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sz="2400" dirty="0" smtClean="0"/>
              <a:t>Desinfetantes x </a:t>
            </a:r>
            <a:r>
              <a:rPr lang="pt-BR" sz="2400" dirty="0" err="1" smtClean="0"/>
              <a:t>Coronavírus</a:t>
            </a:r>
            <a:endParaRPr lang="pt-BR" sz="2400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005576"/>
            <a:ext cx="3816424" cy="3780420"/>
          </a:xfrm>
        </p:spPr>
        <p:txBody>
          <a:bodyPr anchor="t"/>
          <a:lstStyle/>
          <a:p>
            <a:r>
              <a:rPr lang="pt-PT" sz="1600" dirty="0" smtClean="0"/>
              <a:t>Vários são os desinfetantes com potencial para desinfecção de superfícies contaminadas </a:t>
            </a:r>
          </a:p>
          <a:p>
            <a:r>
              <a:rPr lang="pt-PT" sz="1600" dirty="0" smtClean="0"/>
              <a:t>Dentre estes encontramos aqueles à base de cloro, alcoóis, alguns fenóis e alguns iodóforos e o quaternário de amônio. </a:t>
            </a:r>
          </a:p>
          <a:p>
            <a:r>
              <a:rPr lang="pt-PT" sz="1600" dirty="0" smtClean="0"/>
              <a:t>Consulte sempre o fabricante do saneante e solicite os laudos de eficácia, além de verificar seu registro junto a Anvisa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="" xmlns:a16="http://schemas.microsoft.com/office/drawing/2014/main" id="{3F37DDBA-6306-424E-8941-DA6A0481BC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96570978"/>
              </p:ext>
            </p:extLst>
          </p:nvPr>
        </p:nvGraphicFramePr>
        <p:xfrm>
          <a:off x="4427984" y="843558"/>
          <a:ext cx="4536504" cy="33604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13736">
                  <a:extLst>
                    <a:ext uri="{9D8B030D-6E8A-4147-A177-3AD203B41FA5}">
                      <a16:colId xmlns="" xmlns:a16="http://schemas.microsoft.com/office/drawing/2014/main" val="3720806656"/>
                    </a:ext>
                  </a:extLst>
                </a:gridCol>
                <a:gridCol w="1422768">
                  <a:extLst>
                    <a:ext uri="{9D8B030D-6E8A-4147-A177-3AD203B41FA5}">
                      <a16:colId xmlns="" xmlns:a16="http://schemas.microsoft.com/office/drawing/2014/main" val="41705209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pt-BR" sz="1800" dirty="0"/>
                        <a:t>Desinfetante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Eficácia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416828475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pt-BR" sz="1800" dirty="0"/>
                        <a:t>Etanol (78-95%)</a:t>
                      </a:r>
                    </a:p>
                  </a:txBody>
                  <a:tcPr marL="68580" marR="68580" marT="34290" marB="34290"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Eficaz com queda &gt; 4 log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259297722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pt-BR" sz="1800" dirty="0"/>
                        <a:t>Propanol (70-100%)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7190979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pt-BR" sz="1800" dirty="0" err="1"/>
                        <a:t>Glutaraldeído</a:t>
                      </a:r>
                      <a:r>
                        <a:rPr lang="pt-BR" sz="1800" dirty="0"/>
                        <a:t> (0,5-2,5%)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0118804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pt-BR" sz="1800" dirty="0"/>
                        <a:t>Formaldeído (0,7-1%)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535317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pt-BR" sz="1800" dirty="0" err="1"/>
                        <a:t>Iodopovidona</a:t>
                      </a:r>
                      <a:r>
                        <a:rPr lang="pt-BR" sz="1800" dirty="0"/>
                        <a:t> (0,23-0,75%)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419815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pt-BR" sz="1800" dirty="0"/>
                        <a:t>Hipoclorito de sódio 0,21%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0853058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pt-BR" sz="1800" dirty="0"/>
                        <a:t>Peróxido de hidrogênio 0,5% (1min)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901941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pt-BR" sz="1800" dirty="0"/>
                        <a:t>Clorexidina 0,02%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Ineficaz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814889640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4127837"/>
            <a:ext cx="882792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1" hangingPunct="1">
              <a:tabLst>
                <a:tab pos="450850" algn="l"/>
              </a:tabLst>
            </a:pPr>
            <a:r>
              <a:rPr lang="pt-BR" sz="1200" b="0" dirty="0" smtClean="0">
                <a:solidFill>
                  <a:srgbClr val="2976AE"/>
                </a:solidFill>
                <a:hlinkClick r:id="rId2"/>
              </a:rPr>
              <a:t>https://doi.org/10.1016/j.jhin.2020.01.022</a:t>
            </a:r>
            <a:endParaRPr lang="pt-BR" sz="1200" b="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ANVISA</a:t>
            </a: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 NOTA TÉCNICA Nº 04/2020 GVIMS/GGTES - Orientações para serviços de saúde: medidas de prevenção e controle que devem ser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adotadas durante a assistência aos casos suspeitos ou confirmados de infecção pelo novo coronavírus (2019- nCoV).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NOTA TÉCNICA GVIMS/GGTES/ANVISA Nº 07/2020; ORIENTAÇÕES PARA A PREVENÇÃO DA TRANSMISSÃO DE COVID-19 DENTRO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DOS SERVIÇOS DE SAÚDE. (COMPLEMENTAR À NOTA TÉCNICA GVIMS/GGTES/ANVISA Nº 04/2020</a:t>
            </a: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95222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SGI Mobile - UV Disinfection Service">
            <a:extLst>
              <a:ext uri="{FF2B5EF4-FFF2-40B4-BE49-F238E27FC236}">
                <a16:creationId xmlns="" xmlns:a16="http://schemas.microsoft.com/office/drawing/2014/main" id="{41D09F42-2B7D-4730-8B03-60B9F952B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817" b="-1"/>
          <a:stretch/>
        </p:blipFill>
        <p:spPr bwMode="auto">
          <a:xfrm>
            <a:off x="4644008" y="1851670"/>
            <a:ext cx="4196950" cy="3072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 importância da limpeza hospitalar para controle de higiene ...">
            <a:extLst>
              <a:ext uri="{FF2B5EF4-FFF2-40B4-BE49-F238E27FC236}">
                <a16:creationId xmlns="" xmlns:a16="http://schemas.microsoft.com/office/drawing/2014/main" id="{04FED70A-54EA-4ABA-9DFC-BE3DF075F6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323528" y="1851670"/>
            <a:ext cx="4193555" cy="3072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Conteúdo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Solução ou armadilha? </a:t>
            </a:r>
            <a:r>
              <a:rPr lang="pt-BR" dirty="0" smtClean="0"/>
              <a:t>Não podemos esquecer da necessidade </a:t>
            </a:r>
            <a:r>
              <a:rPr lang="pt-BR" b="1" i="1" dirty="0" smtClean="0"/>
              <a:t>imprescindível</a:t>
            </a:r>
            <a:r>
              <a:rPr lang="pt-BR" dirty="0" smtClean="0"/>
              <a:t> da remoção de MATERIA ORGÂNICA</a:t>
            </a:r>
            <a:endParaRPr lang="pt-BR" dirty="0" smtClean="0">
              <a:solidFill>
                <a:srgbClr val="6E0F6C"/>
              </a:solidFill>
            </a:endParaRP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395536" y="116292"/>
            <a:ext cx="6347713" cy="439234"/>
          </a:xfrm>
        </p:spPr>
        <p:txBody>
          <a:bodyPr/>
          <a:lstStyle/>
          <a:p>
            <a:r>
              <a:rPr lang="pt-BR" sz="2400" dirty="0" smtClean="0"/>
              <a:t>Limpeza hospitalar e novas tecnologias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74253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23528" y="1005576"/>
            <a:ext cx="6552728" cy="3780420"/>
          </a:xfrm>
          <a:prstGeom prst="rect">
            <a:avLst/>
          </a:prstGeom>
        </p:spPr>
        <p:txBody>
          <a:bodyPr/>
          <a:lstStyle/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/>
            </a:pPr>
            <a:r>
              <a:rPr lang="pt-BR" b="0" dirty="0" smtClean="0">
                <a:solidFill>
                  <a:srgbClr val="404040"/>
                </a:solidFill>
                <a:latin typeface="+mn-lt"/>
                <a:ea typeface="+mn-ea"/>
              </a:rPr>
              <a:t>O processamento de produtos para a saúde compreende as diversas etapas de pré-limpeza, limpeza, desinfecção, esterilização e outros processos aplicáveis aos diferentes produtos e artigos hospitalares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/>
            </a:pPr>
            <a:r>
              <a:rPr kumimoji="0" lang="pt-PT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Não há uma orientação especial quanto ao processamento de equipamentos, produtos para saúde ou artigos utilizados na assistência a casos suspeitos ou confirmados do novo coronavírus (SARS-CoV-2).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/>
              <a:defRPr/>
            </a:pP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Respirador Bennett - YouTube">
            <a:extLst>
              <a:ext uri="{FF2B5EF4-FFF2-40B4-BE49-F238E27FC236}">
                <a16:creationId xmlns="" xmlns:a16="http://schemas.microsoft.com/office/drawing/2014/main" id="{6196451D-69C1-4263-82C5-CC159FD09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2280" y="915566"/>
            <a:ext cx="1710990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junto De Macronebulização Mangueira Para Bala De Oxigênio - R ...">
            <a:extLst>
              <a:ext uri="{FF2B5EF4-FFF2-40B4-BE49-F238E27FC236}">
                <a16:creationId xmlns="" xmlns:a16="http://schemas.microsoft.com/office/drawing/2014/main" id="{DED5F580-B012-4917-A908-5CD291FE8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75806"/>
            <a:ext cx="2261921" cy="122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NI em pacientes com AIDS e IRpA Tipo I - Descomplicando ...">
            <a:extLst>
              <a:ext uri="{FF2B5EF4-FFF2-40B4-BE49-F238E27FC236}">
                <a16:creationId xmlns="" xmlns:a16="http://schemas.microsoft.com/office/drawing/2014/main" id="{6BF8338A-553F-4541-B22A-C61C530BC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71600" y="3219822"/>
            <a:ext cx="129614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ircuito para Ventilação Adulto Compatível com Dixtal DX3010 ...">
            <a:extLst>
              <a:ext uri="{FF2B5EF4-FFF2-40B4-BE49-F238E27FC236}">
                <a16:creationId xmlns="" xmlns:a16="http://schemas.microsoft.com/office/drawing/2014/main" id="{932A00C2-8188-4085-A105-A4456C5B5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31790"/>
            <a:ext cx="2071688" cy="13203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4312503"/>
            <a:ext cx="88279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ANVISA. NOTA TÉCNICA Nº 04/2020 GVIMS/GGTES - Orientações para serviços de saúde: medidas de prevenção e controle que devem ser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adotadas durante a assistência aos casos suspeitos ou confirmados de infecção pelo novo coronavírus (2019- nCoV).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NOTA TÉCNICA GVIMS/GGTES/ANVISA Nº 07/2020; ORIENTAÇÕES PARA A PREVENÇÃO DA TRANSMISSÃO DE COVID-19 DENTRO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DOS SERVIÇOS DE SAÚDE. (COMPLEMENTAR À NOTA TÉCNICA GVIMS/GGTES/ANVISA Nº 04/2020)</a:t>
            </a:r>
            <a:endParaRPr kumimoji="0" 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95536" y="116292"/>
            <a:ext cx="6347713" cy="43923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6E0F6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Processamento de produtos para a saúde</a:t>
            </a:r>
            <a:endParaRPr kumimoji="0" lang="pt-BR" sz="2400" i="0" u="none" strike="noStrike" kern="1200" cap="none" spc="0" normalizeH="0" baseline="0" noProof="0" dirty="0">
              <a:ln>
                <a:noFill/>
              </a:ln>
              <a:solidFill>
                <a:srgbClr val="6E0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253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292"/>
            <a:ext cx="6347713" cy="439234"/>
          </a:xfrm>
        </p:spPr>
        <p:txBody>
          <a:bodyPr/>
          <a:lstStyle/>
          <a:p>
            <a:r>
              <a:rPr lang="pt-BR" sz="2400" dirty="0" smtClean="0"/>
              <a:t>Processamento de produtos para a saúde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 smtClean="0"/>
              <a:t>O processamento dos produtos para  saúde deve ser realizado de acordo com as características, finalidade de uso e orientação dos fabricantes e dos métodos escolhidos.</a:t>
            </a:r>
            <a:endParaRPr lang="pt-BR" dirty="0" smtClean="0"/>
          </a:p>
          <a:p>
            <a:r>
              <a:rPr lang="pt-PT" dirty="0" smtClean="0"/>
              <a:t>Equipamentos, produtos para saúde ou artigos para saúde utilizados em qualquer paciente devem ser recolhidos e transportados de forma a prevenir a possibilidade de contaminação de pele, mucosas e roupas ou a transferência de microrganismos para outros indivíduos ou ambientes.</a:t>
            </a:r>
          </a:p>
          <a:p>
            <a:r>
              <a:rPr lang="pt-PT" dirty="0" smtClean="0"/>
              <a:t>É importante frisar a necessidade da adoção das medidas de precaução na manipulação desses materiais.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12503"/>
            <a:ext cx="88279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ANVISA. NOTA TÉCNICA Nº 04/2020 GVIMS/GGTES - Orientações para serviços de saúde: medidas de prevenção e controle que devem ser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adotadas durante a assistência aos casos suspeitos ou confirmados de infecção pelo novo coronavírus (2019- nCoV).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NOTA TÉCNICA GVIMS/GGTES/ANVISA Nº 07/2020; ORIENTAÇÕES PARA A PREVENÇÃO DA TRANSMISSÃO DE COVID-19 DENTRO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DOS SERVIÇOS DE SAÚDE. (COMPLEMENTAR À NOTA TÉCNICA GVIMS/GGTES/ANVISA Nº 04/2020)</a:t>
            </a:r>
            <a:endParaRPr kumimoji="0" 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da apresentação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Panorama Geral da COVID-19</a:t>
            </a:r>
          </a:p>
          <a:p>
            <a:r>
              <a:rPr lang="pt-BR" dirty="0" smtClean="0"/>
              <a:t>Formas de transmissão do </a:t>
            </a:r>
            <a:r>
              <a:rPr lang="pt-BR" dirty="0" err="1" smtClean="0"/>
              <a:t>SARS-CoV</a:t>
            </a:r>
            <a:r>
              <a:rPr lang="pt-BR" dirty="0" smtClean="0"/>
              <a:t>-2</a:t>
            </a:r>
          </a:p>
          <a:p>
            <a:r>
              <a:rPr lang="pt-BR" dirty="0" smtClean="0"/>
              <a:t>Medidas de barreira para prevenção de transmissão</a:t>
            </a:r>
          </a:p>
          <a:p>
            <a:r>
              <a:rPr lang="pt-BR" dirty="0" smtClean="0"/>
              <a:t>Contaminação do ambiente hospitalar </a:t>
            </a:r>
          </a:p>
          <a:p>
            <a:r>
              <a:rPr lang="pt-BR" dirty="0" smtClean="0"/>
              <a:t>Importância da limpeza e desinfecção de superfícies, equipamentos e outros</a:t>
            </a:r>
          </a:p>
          <a:p>
            <a:r>
              <a:rPr lang="pt-BR" dirty="0" smtClean="0"/>
              <a:t>Medidas gerais para prevenção da transmissão intra-hospitalar do </a:t>
            </a:r>
            <a:r>
              <a:rPr lang="pt-BR" dirty="0" err="1" smtClean="0"/>
              <a:t>SARS-CoV</a:t>
            </a:r>
            <a:r>
              <a:rPr lang="pt-BR" dirty="0" smtClean="0"/>
              <a:t>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005576"/>
            <a:ext cx="4032448" cy="3780420"/>
          </a:xfrm>
        </p:spPr>
        <p:txBody>
          <a:bodyPr anchor="ctr"/>
          <a:lstStyle/>
          <a:p>
            <a:r>
              <a:rPr lang="pt-PT" dirty="0" smtClean="0"/>
              <a:t>Não é preciso adotar um ciclo de lavagem especial para as roupas provenientes de casos suspeitos ou confirmados do novo coronavírus (SARS-CoV-2), podendo ser seguido o mesmo processo estabelecido para as roupas provenientes de outros pacientes em geral. </a:t>
            </a:r>
            <a:endParaRPr lang="pt-BR" dirty="0" smtClean="0"/>
          </a:p>
          <a:p>
            <a:pPr lvl="1"/>
            <a:endParaRPr lang="pt-BR" sz="1400" dirty="0" smtClean="0"/>
          </a:p>
        </p:txBody>
      </p:sp>
      <p:sp>
        <p:nvSpPr>
          <p:cNvPr id="59394" name="AutoShape 2" descr="IBSP – Instituto Brasileiro para Segurança do Paciente - O IBSP é ...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 descr="bigstock-169908725-735x4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563638"/>
            <a:ext cx="3965193" cy="2481617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4312503"/>
            <a:ext cx="88279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ANVISA. NOTA TÉCNICA Nº 04/2020 GVIMS/GGTES - Orientações para serviços de saúde: medidas de prevenção e controle que devem ser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adotadas durante a assistência aos casos suspeitos ou confirmados de infecção pelo novo coronavírus (2019- nCoV).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NOTA TÉCNICA GVIMS/GGTES/ANVISA Nº 07/2020; ORIENTAÇÕES PARA A PREVENÇÃO DA TRANSMISSÃO DE COVID-19 DENTRO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DOS SERVIÇOS DE SAÚDE. (COMPLEMENTAR À NOTA TÉCNICA GVIMS/GGTES/ANVISA Nº 04/2020)</a:t>
            </a:r>
            <a:endParaRPr kumimoji="0" 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95536" y="116292"/>
            <a:ext cx="6347713" cy="439234"/>
          </a:xfrm>
        </p:spPr>
        <p:txBody>
          <a:bodyPr/>
          <a:lstStyle/>
          <a:p>
            <a:r>
              <a:rPr lang="pt-BR" sz="2400" dirty="0" smtClean="0"/>
              <a:t>Processamento de roupas hospitalares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000" dirty="0" smtClean="0"/>
              <a:t>Ressaltamos as seguintes orientações (1/2): </a:t>
            </a:r>
            <a:endParaRPr lang="pt-BR" dirty="0" smtClean="0"/>
          </a:p>
          <a:p>
            <a:pPr lvl="1">
              <a:buFont typeface="Courier New" pitchFamily="49" charset="0"/>
              <a:buChar char="o"/>
            </a:pPr>
            <a:r>
              <a:rPr lang="pt-PT" sz="1800" dirty="0" smtClean="0"/>
              <a:t>A unidade responsável pelo processamento de roupas do serviço de saúde deve possuir protocolos estabelecidos contendo todas as etapas do processo, de forma a garantir a segurança no uso destas roupas pelos pacientes</a:t>
            </a:r>
          </a:p>
          <a:p>
            <a:pPr lvl="1">
              <a:buFont typeface="Courier New" pitchFamily="49" charset="0"/>
              <a:buChar char="o"/>
            </a:pPr>
            <a:r>
              <a:rPr lang="pt-PT" sz="1800" dirty="0" smtClean="0"/>
              <a:t>Deve-se garantir a capacitação periódica das equipes envolvidas, sejam elas próprias ou terceirizadas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12503"/>
            <a:ext cx="88279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ANVISA. NOTA TÉCNICA Nº 04/2020 GVIMS/GGTES - Orientações para serviços de saúde: medidas de prevenção e controle que devem ser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adotadas durante a assistência aos casos suspeitos ou confirmados de infecção pelo novo coronavírus (2019- nCoV).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NOTA TÉCNICA GVIMS/GGTES/ANVISA Nº 07/2020; ORIENTAÇÕES PARA A PREVENÇÃO DA TRANSMISSÃO DE COVID-19 DENTRO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DOS SERVIÇOS DE SAÚDE. (COMPLEMENTAR À NOTA TÉCNICA GVIMS/GGTES/ANVISA Nº 04/2020)</a:t>
            </a:r>
            <a:endParaRPr kumimoji="0" 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95536" y="116292"/>
            <a:ext cx="6347713" cy="439234"/>
          </a:xfrm>
        </p:spPr>
        <p:txBody>
          <a:bodyPr/>
          <a:lstStyle/>
          <a:p>
            <a:r>
              <a:rPr lang="pt-BR" sz="2400" dirty="0" smtClean="0"/>
              <a:t>Processamento de roupas hospitalares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000" dirty="0" smtClean="0"/>
              <a:t>Ressaltamos as seguintes orientações (2/2): </a:t>
            </a:r>
            <a:endParaRPr lang="pt-BR" dirty="0" smtClean="0"/>
          </a:p>
          <a:p>
            <a:pPr lvl="1">
              <a:buFont typeface="Courier New" pitchFamily="49" charset="0"/>
              <a:buChar char="o"/>
            </a:pPr>
            <a:r>
              <a:rPr lang="pt-PT" sz="1800" dirty="0" smtClean="0"/>
              <a:t>Na retirada da roupa suja deve haver o mínimo de agitação e manuseio, fechando-se o saco e acondicionando-o em contêiner com tampa para o transporte, e observando-se as medidas de precaução cabíveis</a:t>
            </a:r>
            <a:endParaRPr lang="pt-BR" sz="1800" dirty="0" smtClean="0"/>
          </a:p>
          <a:p>
            <a:pPr lvl="1">
              <a:buFont typeface="Courier New" pitchFamily="49" charset="0"/>
              <a:buChar char="o"/>
            </a:pPr>
            <a:r>
              <a:rPr lang="pt-PT" sz="1800" dirty="0" smtClean="0"/>
              <a:t>Roupas provenientes dos isolamentos não devem ser transportadas por meio de tubos de queda, e sim em contêiner com tampa</a:t>
            </a:r>
            <a:endParaRPr lang="pt-BR" sz="1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12503"/>
            <a:ext cx="88279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ANVISA. NOTA TÉCNICA Nº 04/2020 GVIMS/GGTES - Orientações para serviços de saúde: medidas de prevenção e controle que devem ser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adotadas durante a assistência aos casos suspeitos ou confirmados de infecção pelo novo coronavírus (2019- nCoV).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NOTA TÉCNICA GVIMS/GGTES/ANVISA Nº 07/2020; ORIENTAÇÕES PARA A PREVENÇÃO DA TRANSMISSÃO DE COVID-19 DENTRO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DOS SERVIÇOS DE SAÚDE. (COMPLEMENTAR À NOTA TÉCNICA GVIMS/GGTES/ANVISA Nº 04/2020)</a:t>
            </a:r>
            <a:endParaRPr kumimoji="0" 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95536" y="116292"/>
            <a:ext cx="6347713" cy="439234"/>
          </a:xfrm>
        </p:spPr>
        <p:txBody>
          <a:bodyPr/>
          <a:lstStyle/>
          <a:p>
            <a:r>
              <a:rPr lang="pt-BR" sz="2400" dirty="0" smtClean="0"/>
              <a:t>Processamento de roupas hospitalares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De acordo com o conhecimento que temos até o momento, o novo coronavírus (SARS-CoV-2) pode ser enquadrado como agente biológico classe de risco 3, sendo sua transmissão de alto risco individual e moderado risco para a comunidade. </a:t>
            </a:r>
          </a:p>
          <a:p>
            <a:r>
              <a:rPr lang="pt-PT" dirty="0" smtClean="0"/>
              <a:t>Assim, todos os resíduos provenientes da assistência a pacientes suspeitos ou confirmados de infecção pelo novo coronavírus (SARS-CoV-2) devem ser enquadrados na categoria A1, conforme Resolução RDC/Anvisa nº 222, de 28 de março de </a:t>
            </a:r>
            <a:r>
              <a:rPr lang="pt-PT" smtClean="0"/>
              <a:t>2018.</a:t>
            </a:r>
            <a:endParaRPr lang="pt-PT" dirty="0" smtClean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95536" y="116292"/>
            <a:ext cx="6347713" cy="439234"/>
          </a:xfrm>
        </p:spPr>
        <p:txBody>
          <a:bodyPr/>
          <a:lstStyle/>
          <a:p>
            <a:r>
              <a:rPr lang="pt-BR" sz="2400" dirty="0" smtClean="0"/>
              <a:t>Tratamento de resíduos hospitalares</a:t>
            </a:r>
            <a:endParaRPr lang="pt-BR" sz="24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4312503"/>
            <a:ext cx="88279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ANVISA. NOTA TÉCNICA Nº 04/2020 GVIMS/GGTES - Orientações para serviços de saúde: medidas de prevenção e controle que devem ser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adotadas durante a assistência aos casos suspeitos ou confirmados de infecção pelo novo coronavírus (2019- nCoV).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NOTA TÉCNICA GVIMS/GGTES/ANVISA Nº 07/2020; ORIENTAÇÕES PARA A PREVENÇÃO DA TRANSMISSÃO DE COVID-19 DENTRO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DOS SERVIÇOS DE SAÚDE. (COMPLEMENTAR À NOTA TÉCNICA GVIMS/GGTES/ANVISA Nº 04/2020)</a:t>
            </a:r>
            <a:endParaRPr kumimoji="0" 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Com isso, estes resíduos devem ser acondicionados em sacos vermelhos, que devem ser substituídos quando atingirem 2/3 de sua capacidade ou pelo menos uma vez a cada 48 horas, independentemente do volume, e identificados pelo símbolo de substância infectante. </a:t>
            </a:r>
          </a:p>
          <a:p>
            <a:r>
              <a:rPr lang="pt-PT" dirty="0" smtClean="0"/>
              <a:t>Os sacos devem estar contidos em recipientes de material lavável, resistente à punctura, ruptura, vazamento e tombamento, com tampa provida de sistema de abertura sem contato manual, com cantos arredondados. </a:t>
            </a:r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95536" y="116292"/>
            <a:ext cx="6347713" cy="439234"/>
          </a:xfrm>
        </p:spPr>
        <p:txBody>
          <a:bodyPr/>
          <a:lstStyle/>
          <a:p>
            <a:r>
              <a:rPr lang="pt-BR" sz="2400" dirty="0" smtClean="0"/>
              <a:t>Tratamento de resíduos hospitalares</a:t>
            </a:r>
            <a:endParaRPr lang="pt-BR" sz="2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12503"/>
            <a:ext cx="88279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ANVISA. NOTA TÉCNICA Nº 04/2020 GVIMS/GGTES - Orientações para serviços de saúde: medidas de prevenção e controle que devem ser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adotadas durante a assistência aos casos suspeitos ou confirmados de infecção pelo novo coronavírus (2019- nCoV).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NOTA TÉCNICA GVIMS/GGTES/ANVISA Nº 07/2020; ORIENTAÇÕES PARA A PREVENÇÃO DA TRANSMISSÃO DE COVID-19 DENTRO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DOS SERVIÇOS DE SAÚDE. (COMPLEMENTAR À NOTA TÉCNICA GVIMS/GGTES/ANVISA Nº 04/2020)</a:t>
            </a:r>
            <a:endParaRPr kumimoji="0" 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 smtClean="0"/>
              <a:t>Estes resíduos devem ser tratados antes da disposição final ambientalmente adequada.</a:t>
            </a:r>
            <a:endParaRPr lang="pt-BR" sz="1600" b="1" dirty="0" smtClean="0"/>
          </a:p>
          <a:p>
            <a:pPr lvl="1">
              <a:buFont typeface="Courier New" pitchFamily="49" charset="0"/>
              <a:buChar char="o"/>
            </a:pPr>
            <a:endParaRPr lang="pt-PT" dirty="0" smtClean="0"/>
          </a:p>
          <a:p>
            <a:pPr lvl="1">
              <a:buFont typeface="Courier New" pitchFamily="49" charset="0"/>
              <a:buChar char="o"/>
            </a:pPr>
            <a:r>
              <a:rPr lang="pt-PT" dirty="0" smtClean="0"/>
              <a:t>OBSERVAÇÃO: Apesar da RDC 222/2018 definir que os resíduos provenientes da assistência a pacientes com coronavírus tem que ser acondicionados em saco vermelho, EXCEPCIONALMENTE, caso o serviço de saúde não possua sacos vermelhos para atender a demanda, poderá utilizar os sacos brancos leitosos com o símbolo de infectante para acondicionar esses resíduos desde que esses resíduos sejam tratados antes da disposição final ambientalmente adequada.</a:t>
            </a:r>
            <a:endParaRPr lang="pt-BR" sz="1400" dirty="0" smtClean="0"/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95536" y="116292"/>
            <a:ext cx="6347713" cy="439234"/>
          </a:xfrm>
        </p:spPr>
        <p:txBody>
          <a:bodyPr/>
          <a:lstStyle/>
          <a:p>
            <a:r>
              <a:rPr lang="pt-BR" sz="2400" dirty="0" smtClean="0"/>
              <a:t>Tratamento de resíduos hospitalares</a:t>
            </a:r>
            <a:endParaRPr lang="pt-BR" sz="2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12503"/>
            <a:ext cx="88279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ANVISA. NOTA TÉCNICA Nº 04/2020 GVIMS/GGTES - Orientações para serviços de saúde: medidas de prevenção e controle que devem ser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adotadas durante a assistência aos casos suspeitos ou confirmados de infecção pelo novo coronavírus (2019- nCoV).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NOTA TÉCNICA GVIMS/GGTES/ANVISA Nº 07/2020; ORIENTAÇÕES PARA A PREVENÇÃO DA TRANSMISSÃO DE COVID-19 DENTRO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DOS SERVIÇOS DE SAÚDE. (COMPLEMENTAR À NOTA TÉCNICA GVIMS/GGTES/ANVISA Nº 04/2020)</a:t>
            </a:r>
            <a:endParaRPr kumimoji="0" 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3200" cap="none" dirty="0" smtClean="0">
                <a:solidFill>
                  <a:srgbClr val="6E0F6C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Medidas Gerais para Prevenção da Transmissão Intra-Hospitalar do </a:t>
            </a:r>
            <a:r>
              <a:rPr lang="pt-BR" altLang="pt-BR" sz="3200" cap="none" dirty="0" err="1" smtClean="0">
                <a:solidFill>
                  <a:srgbClr val="6E0F6C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SARS-CoV</a:t>
            </a:r>
            <a:r>
              <a:rPr lang="pt-BR" altLang="pt-BR" sz="3200" cap="none" dirty="0" smtClean="0">
                <a:solidFill>
                  <a:srgbClr val="6E0F6C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-2</a:t>
            </a:r>
            <a:endParaRPr lang="pt-BR" altLang="pt-BR" sz="3200" cap="none" dirty="0">
              <a:solidFill>
                <a:srgbClr val="6E0F6C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Vias de transmissão intra-hospitalar</a:t>
            </a:r>
            <a:endParaRPr lang="pt-BR" dirty="0"/>
          </a:p>
        </p:txBody>
      </p:sp>
      <p:graphicFrame>
        <p:nvGraphicFramePr>
          <p:cNvPr id="8" name="Diagrama 7"/>
          <p:cNvGraphicFramePr/>
          <p:nvPr/>
        </p:nvGraphicFramePr>
        <p:xfrm>
          <a:off x="1547664" y="84355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Seta para cima e para baixo 25"/>
          <p:cNvSpPr/>
          <p:nvPr/>
        </p:nvSpPr>
        <p:spPr>
          <a:xfrm>
            <a:off x="4427984" y="2283718"/>
            <a:ext cx="360040" cy="1296144"/>
          </a:xfrm>
          <a:prstGeom prst="up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para cima e para baixo 26"/>
          <p:cNvSpPr/>
          <p:nvPr/>
        </p:nvSpPr>
        <p:spPr>
          <a:xfrm rot="16200000">
            <a:off x="4423992" y="2359718"/>
            <a:ext cx="360040" cy="1072136"/>
          </a:xfrm>
          <a:prstGeom prst="up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Prevenção da transmissão intra-hospitalar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005576"/>
            <a:ext cx="8208912" cy="3780420"/>
          </a:xfrm>
        </p:spPr>
        <p:txBody>
          <a:bodyPr/>
          <a:lstStyle/>
          <a:p>
            <a:r>
              <a:rPr lang="pt-BR" dirty="0" smtClean="0"/>
              <a:t>Implantar protocolos capazes de identificar indivíduos com sintomas respiratórios (criar </a:t>
            </a:r>
            <a:r>
              <a:rPr lang="pt-BR" u="sng" dirty="0" smtClean="0"/>
              <a:t>estratégias de vigilância para os profissionais de saúde</a:t>
            </a:r>
            <a:r>
              <a:rPr lang="pt-BR" dirty="0" smtClean="0"/>
              <a:t>)</a:t>
            </a:r>
          </a:p>
          <a:p>
            <a:r>
              <a:rPr lang="pt-BR" dirty="0" smtClean="0"/>
              <a:t>Restrição de entrada de visitantes (principalmente sintomáticas respiratórias) </a:t>
            </a:r>
          </a:p>
          <a:p>
            <a:r>
              <a:rPr lang="pt-BR" dirty="0" smtClean="0"/>
              <a:t>Orientações sobre a etiqueta da tosse</a:t>
            </a:r>
          </a:p>
          <a:p>
            <a:r>
              <a:rPr lang="pt-BR" dirty="0" smtClean="0"/>
              <a:t>Orientações e insumos para Higienização das mãos (para TODOS)</a:t>
            </a:r>
          </a:p>
          <a:p>
            <a:r>
              <a:rPr lang="pt-BR" dirty="0" smtClean="0"/>
              <a:t>Garantir as condições de higiene, limpeza e ventilação dos ambientes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12503"/>
            <a:ext cx="88279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ANVISA. NOTA TÉCNICA Nº 04/2020 GVIMS/GGTES - Orientações para serviços de saúde: medidas de prevenção e controle que devem ser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adotadas durante a assistência aos casos suspeitos ou confirmados de infecção pelo novo coronavírus (2019- nCoV).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NOTA TÉCNICA GVIMS/GGTES/ANVISA Nº 07/2020; ORIENTAÇÕES PARA A PREVENÇÃO DA TRANSMISSÃO DE COVID-19 DENTRO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DOS SERVIÇOS DE SAÚDE. (COMPLEMENTAR À NOTA TÉCNICA GVIMS/GGTES/ANVISA Nº 04/2020)</a:t>
            </a:r>
            <a:endParaRPr kumimoji="0" 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Prevenção da transmissão intra-hospitalar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Uso de máscaras conforme indivíduo e situação (visitante / paciente / profissional de saúde / setor de atendimento) </a:t>
            </a:r>
          </a:p>
          <a:p>
            <a:r>
              <a:rPr lang="pt-BR" dirty="0" smtClean="0"/>
              <a:t>Garantir medida de controle de fonte (incluindo o uso universal de máscara dentro do serviço de saúde)</a:t>
            </a:r>
          </a:p>
          <a:p>
            <a:r>
              <a:rPr lang="pt-BR" dirty="0" smtClean="0"/>
              <a:t>Capacitar e monitorar o uso de EPIS pelos profissionais de saúde</a:t>
            </a:r>
          </a:p>
          <a:p>
            <a:r>
              <a:rPr lang="pt-BR" dirty="0" smtClean="0"/>
              <a:t>Implantar medidas e orientações que possam garantir a </a:t>
            </a:r>
            <a:r>
              <a:rPr lang="pt-BR" dirty="0" err="1" smtClean="0"/>
              <a:t>paramentação</a:t>
            </a:r>
            <a:r>
              <a:rPr lang="pt-BR" dirty="0" smtClean="0"/>
              <a:t> e </a:t>
            </a:r>
            <a:r>
              <a:rPr lang="pt-BR" dirty="0" err="1" smtClean="0"/>
              <a:t>desparamentação</a:t>
            </a:r>
            <a:r>
              <a:rPr lang="pt-BR" dirty="0" smtClean="0"/>
              <a:t> adequada dos profissionais de saúde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12503"/>
            <a:ext cx="88279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ANVISA. NOTA TÉCNICA Nº 04/2020 GVIMS/GGTES - Orientações para serviços de saúde: medidas de prevenção e controle que devem ser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adotadas durante a assistência aos casos suspeitos ou confirmados de infecção pelo novo coronavírus (2019- nCoV).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NOTA TÉCNICA GVIMS/GGTES/ANVISA Nº 07/2020; ORIENTAÇÕES PARA A PREVENÇÃO DA TRANSMISSÃO DE COVID-19 DENTRO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DOS SERVIÇOS DE SAÚDE. (COMPLEMENTAR À NOTA TÉCNICA GVIMS/GGTES/ANVISA Nº 04/2020)</a:t>
            </a:r>
            <a:endParaRPr kumimoji="0" 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3200" cap="none" dirty="0" smtClean="0">
                <a:solidFill>
                  <a:srgbClr val="6E0F6C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Panorama</a:t>
            </a:r>
            <a:r>
              <a:rPr lang="pt-BR" sz="4800" cap="none" dirty="0" smtClean="0"/>
              <a:t> </a:t>
            </a:r>
            <a:r>
              <a:rPr lang="pt-BR" altLang="pt-BR" sz="3200" cap="none" dirty="0" smtClean="0">
                <a:solidFill>
                  <a:srgbClr val="6E0F6C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Geral COVID-19</a:t>
            </a:r>
            <a:endParaRPr lang="pt-BR" altLang="pt-BR" sz="3200" cap="none" dirty="0">
              <a:solidFill>
                <a:srgbClr val="6E0F6C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Garantir e adequar para que os ambientes coletivos de trabalho e convívio dos profissionais de saúde tenham condições de manter distanciamento  mínimo de 1m entre pessoas</a:t>
            </a:r>
          </a:p>
          <a:p>
            <a:r>
              <a:rPr lang="pt-BR" dirty="0" smtClean="0"/>
              <a:t>Implantar protocolos de atendimento, afastamento e retorno ao trabalho para os profissionais de saúde sintomáticos</a:t>
            </a:r>
          </a:p>
          <a:p>
            <a:r>
              <a:rPr lang="pt-BR" dirty="0" smtClean="0"/>
              <a:t>Se disponível utilizar ambientes com pressão negativa pra procedimentos geradores de aerossol</a:t>
            </a:r>
          </a:p>
          <a:p>
            <a:r>
              <a:rPr lang="pt-BR" dirty="0" smtClean="0"/>
              <a:t>Identificar as áreas de coorte ou áreas de risco para COVID-19 </a:t>
            </a:r>
          </a:p>
          <a:p>
            <a:endParaRPr lang="pt-BR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4312503"/>
            <a:ext cx="88279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ANVISA. NOTA TÉCNICA Nº 04/2020 GVIMS/GGTES - Orientações para serviços de saúde: medidas de prevenção e controle que devem ser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adotadas durante a assistência aos casos suspeitos ou confirmados de infecção pelo novo coronavírus (2019- nCoV).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NOTA TÉCNICA GVIMS/GGTES/ANVISA Nº 07/2020; ORIENTAÇÕES PARA A PREVENÇÃO DA TRANSMISSÃO DE COVID-19 DENTRO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DOS SERVIÇOS DE SAÚDE. (COMPLEMENTAR À NOTA TÉCNICA GVIMS/GGTES/ANVISA Nº 04/2020)</a:t>
            </a:r>
            <a:endParaRPr kumimoji="0" 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46651" y="134295"/>
            <a:ext cx="6347713" cy="439234"/>
          </a:xfrm>
        </p:spPr>
        <p:txBody>
          <a:bodyPr/>
          <a:lstStyle/>
          <a:p>
            <a:r>
              <a:rPr lang="pt-BR" sz="2400" dirty="0" smtClean="0"/>
              <a:t>Prevenção da transmissão intra-hospitalar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C62B1DB-3F64-4949-821E-94154D25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750308"/>
          </a:xfrm>
        </p:spPr>
        <p:txBody>
          <a:bodyPr anchor="t"/>
          <a:lstStyle/>
          <a:p>
            <a:pPr algn="ctr"/>
            <a:r>
              <a:rPr lang="pt-BR" altLang="pt-BR" sz="4000" dirty="0">
                <a:solidFill>
                  <a:srgbClr val="6E0F6C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Obrigada!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AC2C0236-75EC-4E74-A60B-61439FDDA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676" y="2343166"/>
            <a:ext cx="7886700" cy="112514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Dra. Debora Otero – Infectologista </a:t>
            </a:r>
            <a:r>
              <a:rPr lang="it-IT" dirty="0" smtClean="0">
                <a:solidFill>
                  <a:schemeClr val="tx1"/>
                </a:solidFill>
              </a:rPr>
              <a:t>CCIH </a:t>
            </a:r>
            <a:endParaRPr lang="it-IT" dirty="0" smtClean="0">
              <a:solidFill>
                <a:schemeClr val="tx1"/>
              </a:solidFill>
            </a:endParaRPr>
          </a:p>
          <a:p>
            <a:pPr algn="ctr"/>
            <a:r>
              <a:rPr lang="pt-BR" sz="2400" dirty="0" smtClean="0">
                <a:hlinkClick r:id="rId2"/>
              </a:rPr>
              <a:t>debora.otero@hupe.uerj.br</a:t>
            </a:r>
            <a:endParaRPr lang="pt-BR" sz="2400" dirty="0" smtClean="0"/>
          </a:p>
          <a:p>
            <a:pPr algn="ctr"/>
            <a:r>
              <a:rPr lang="pt-BR" sz="2400" dirty="0" smtClean="0">
                <a:hlinkClick r:id="rId3"/>
              </a:rPr>
              <a:t>debora.passos@ebserh.gov.br</a:t>
            </a:r>
            <a:endParaRPr lang="pt-BR" sz="2400" dirty="0"/>
          </a:p>
        </p:txBody>
      </p:sp>
      <p:pic>
        <p:nvPicPr>
          <p:cNvPr id="5" name="Imagem 7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770" b="-1"/>
          <a:stretch/>
        </p:blipFill>
        <p:spPr bwMode="auto">
          <a:xfrm>
            <a:off x="3715643" y="4284556"/>
            <a:ext cx="406698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2">
            <a:extLst>
              <a:ext uri="{FF2B5EF4-FFF2-40B4-BE49-F238E27FC236}">
                <a16:creationId xmlns:a16="http://schemas.microsoft.com/office/drawing/2014/main" xmlns="" id="{8F0ACBD1-C4E2-41FB-8224-61EA2C8463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4024" y="4341199"/>
            <a:ext cx="531811" cy="58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3" descr="hupe.png">
            <a:extLst>
              <a:ext uri="{FF2B5EF4-FFF2-40B4-BE49-F238E27FC236}">
                <a16:creationId xmlns:a16="http://schemas.microsoft.com/office/drawing/2014/main" xmlns="" id="{03AAA568-B6D4-4FB1-BA5D-3D74B1FD12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5073" y="4396575"/>
            <a:ext cx="1091331" cy="53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894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66226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45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C151F1F-E90F-4DFB-8CC3-2699C07F7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Panorama COVID-19 </a:t>
            </a:r>
            <a:br>
              <a:rPr lang="pt-BR" dirty="0"/>
            </a:br>
            <a:r>
              <a:rPr lang="pt-BR" sz="1800" b="0" dirty="0"/>
              <a:t>(atualizado em </a:t>
            </a:r>
            <a:r>
              <a:rPr lang="pt-BR" sz="1800" b="0" dirty="0" smtClean="0"/>
              <a:t>15/07/2020</a:t>
            </a:r>
            <a:r>
              <a:rPr lang="pt-BR" sz="1800" b="0" dirty="0"/>
              <a:t>)</a:t>
            </a:r>
            <a:endParaRPr lang="pt-BR" sz="2000" b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252057E-CDEE-4D44-9DE2-7B05BB587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363538" indent="-363538"/>
            <a:endParaRPr lang="pt-BR" dirty="0" smtClean="0"/>
          </a:p>
          <a:p>
            <a:pPr marL="363538" indent="-363538"/>
            <a:r>
              <a:rPr lang="pt-BR" dirty="0" smtClean="0"/>
              <a:t>No mundo</a:t>
            </a:r>
            <a:r>
              <a:rPr lang="pt-BR" dirty="0"/>
              <a:t>:</a:t>
            </a:r>
          </a:p>
          <a:p>
            <a:pPr marL="363538" lvl="1" indent="-363538">
              <a:buNone/>
            </a:pPr>
            <a:r>
              <a:rPr lang="pt-BR" dirty="0"/>
              <a:t>	</a:t>
            </a:r>
            <a:r>
              <a:rPr lang="pt-BR" dirty="0" smtClean="0"/>
              <a:t>~ 13.500.000 </a:t>
            </a:r>
            <a:r>
              <a:rPr lang="pt-BR" dirty="0"/>
              <a:t>casos</a:t>
            </a:r>
          </a:p>
          <a:p>
            <a:pPr marL="363538" lvl="1" indent="-363538">
              <a:buNone/>
            </a:pPr>
            <a:r>
              <a:rPr lang="pt-BR" dirty="0"/>
              <a:t>	&gt; </a:t>
            </a:r>
            <a:r>
              <a:rPr lang="pt-BR" dirty="0" smtClean="0"/>
              <a:t>580.000 mortes</a:t>
            </a:r>
          </a:p>
          <a:p>
            <a:pPr marL="363538" lvl="1" indent="-363538">
              <a:buNone/>
            </a:pPr>
            <a:endParaRPr lang="pt-BR" dirty="0"/>
          </a:p>
          <a:p>
            <a:pPr marL="363538" indent="-363538"/>
            <a:r>
              <a:rPr lang="pt-BR" dirty="0"/>
              <a:t>No Brasil</a:t>
            </a:r>
          </a:p>
          <a:p>
            <a:pPr marL="363538" lvl="1" indent="-363538">
              <a:buNone/>
            </a:pPr>
            <a:r>
              <a:rPr lang="pt-BR" dirty="0"/>
              <a:t>	&gt; </a:t>
            </a:r>
            <a:r>
              <a:rPr lang="pt-BR" dirty="0" smtClean="0"/>
              <a:t>1.900.000 </a:t>
            </a:r>
            <a:r>
              <a:rPr lang="pt-BR" dirty="0"/>
              <a:t>casos</a:t>
            </a:r>
          </a:p>
          <a:p>
            <a:pPr marL="363538" lvl="1" indent="-363538">
              <a:buNone/>
            </a:pPr>
            <a:r>
              <a:rPr lang="pt-BR" dirty="0"/>
              <a:t>	&gt; </a:t>
            </a:r>
            <a:r>
              <a:rPr lang="pt-BR" dirty="0" smtClean="0"/>
              <a:t>74.000 </a:t>
            </a:r>
            <a:r>
              <a:rPr lang="pt-BR" dirty="0"/>
              <a:t>óbitos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397A550-8A6C-45FA-9CDE-21AA5384C43A}"/>
              </a:ext>
            </a:extLst>
          </p:cNvPr>
          <p:cNvSpPr/>
          <p:nvPr/>
        </p:nvSpPr>
        <p:spPr>
          <a:xfrm>
            <a:off x="5011016" y="4497169"/>
            <a:ext cx="4132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b="0" dirty="0">
                <a:hlinkClick r:id="rId3"/>
              </a:rPr>
              <a:t>https://www.worldometers.info/coronavirus/</a:t>
            </a:r>
            <a:endParaRPr lang="pt-BR" sz="1200" b="0" dirty="0"/>
          </a:p>
          <a:p>
            <a:pPr algn="r"/>
            <a:r>
              <a:rPr lang="pt-BR" sz="1200" b="0" dirty="0">
                <a:hlinkClick r:id="rId4"/>
              </a:rPr>
              <a:t>https://coronavirus.jhu.edu/map.html</a:t>
            </a:r>
            <a:endParaRPr lang="pt-BR" sz="1200" b="0" dirty="0"/>
          </a:p>
          <a:p>
            <a:pPr algn="r"/>
            <a:r>
              <a:rPr lang="pt-BR" sz="1200" b="0" dirty="0">
                <a:hlinkClick r:id="rId5"/>
              </a:rPr>
              <a:t>http://covid.saude.gov.br/</a:t>
            </a:r>
            <a:endParaRPr lang="pt-BR" sz="12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t="11940" r="5075" b="17055"/>
          <a:stretch>
            <a:fillRect/>
          </a:stretch>
        </p:blipFill>
        <p:spPr bwMode="auto">
          <a:xfrm>
            <a:off x="2915816" y="1347614"/>
            <a:ext cx="58529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526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dirty="0" err="1" smtClean="0"/>
              <a:t>Profissionais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Saúde</a:t>
            </a:r>
            <a:r>
              <a:rPr lang="en-US" dirty="0" smtClean="0"/>
              <a:t> e a COVID-19 </a:t>
            </a:r>
            <a:endParaRPr lang="en-US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="" xmlns:a16="http://schemas.microsoft.com/office/drawing/2014/main" id="{9652DCD2-5A2A-4877-8358-3F3269BB4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19"/>
            <a:ext cx="7978637" cy="3263504"/>
          </a:xfrm>
        </p:spPr>
        <p:txBody>
          <a:bodyPr>
            <a:normAutofit/>
          </a:bodyPr>
          <a:lstStyle/>
          <a:p>
            <a:r>
              <a:rPr lang="pt-BR" dirty="0" smtClean="0"/>
              <a:t>A </a:t>
            </a:r>
            <a:r>
              <a:rPr lang="pt-BR" dirty="0" err="1" smtClean="0"/>
              <a:t>freqüência</a:t>
            </a:r>
            <a:r>
              <a:rPr lang="pt-BR" dirty="0" smtClean="0"/>
              <a:t> de </a:t>
            </a:r>
            <a:r>
              <a:rPr lang="pt-BR" dirty="0"/>
              <a:t>positividade </a:t>
            </a:r>
            <a:r>
              <a:rPr lang="pt-BR" dirty="0" smtClean="0"/>
              <a:t>entre profissionais de saúde (PS) é </a:t>
            </a:r>
            <a:r>
              <a:rPr lang="pt-BR" dirty="0"/>
              <a:t>variável conforme população de estudada (sintomático x assintomático</a:t>
            </a:r>
            <a:r>
              <a:rPr lang="pt-BR" dirty="0" smtClean="0"/>
              <a:t>*) </a:t>
            </a:r>
            <a:r>
              <a:rPr lang="pt-BR" dirty="0"/>
              <a:t>e tipo de exame realizado (PCR x sorologia</a:t>
            </a:r>
            <a:r>
              <a:rPr lang="pt-BR" dirty="0" smtClean="0"/>
              <a:t>)</a:t>
            </a:r>
            <a:endParaRPr lang="pt-BR" sz="1200" dirty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dirty="0" err="1"/>
              <a:t>Leuven</a:t>
            </a:r>
            <a:r>
              <a:rPr lang="pt-BR" dirty="0"/>
              <a:t>, Bélgica*: 6,4%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 Londres, UK: 18%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 Milão, Itália: 24,2%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 Madrid, Espanha: 30,6</a:t>
            </a:r>
            <a:r>
              <a:rPr lang="pt-BR" dirty="0" smtClean="0"/>
              <a:t>%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A8E32AF6-AEC8-40D7-A071-1AA054C77016}"/>
              </a:ext>
            </a:extLst>
          </p:cNvPr>
          <p:cNvSpPr/>
          <p:nvPr/>
        </p:nvSpPr>
        <p:spPr>
          <a:xfrm>
            <a:off x="0" y="43125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b="0" dirty="0" err="1" smtClean="0">
                <a:solidFill>
                  <a:schemeClr val="tx1"/>
                </a:solidFill>
              </a:rPr>
              <a:t>Folgueira</a:t>
            </a:r>
            <a:r>
              <a:rPr lang="pt-BR" sz="1200" b="0" dirty="0" smtClean="0">
                <a:solidFill>
                  <a:schemeClr val="tx1"/>
                </a:solidFill>
              </a:rPr>
              <a:t> </a:t>
            </a:r>
            <a:r>
              <a:rPr lang="pt-BR" sz="1200" b="0" dirty="0" err="1" smtClean="0">
                <a:solidFill>
                  <a:schemeClr val="tx1"/>
                </a:solidFill>
              </a:rPr>
              <a:t>et</a:t>
            </a:r>
            <a:r>
              <a:rPr lang="pt-BR" sz="1200" b="0" dirty="0" smtClean="0">
                <a:solidFill>
                  <a:schemeClr val="tx1"/>
                </a:solidFill>
              </a:rPr>
              <a:t> al.,Available Online </a:t>
            </a:r>
            <a:r>
              <a:rPr lang="pt-BR" sz="1200" b="0" dirty="0" err="1" smtClean="0">
                <a:solidFill>
                  <a:schemeClr val="tx1"/>
                </a:solidFill>
              </a:rPr>
              <a:t>April</a:t>
            </a:r>
            <a:r>
              <a:rPr lang="pt-BR" sz="1200" b="0" dirty="0" smtClean="0">
                <a:solidFill>
                  <a:schemeClr val="tx1"/>
                </a:solidFill>
              </a:rPr>
              <a:t> 27. </a:t>
            </a:r>
            <a:r>
              <a:rPr lang="pt-BR" sz="1200" b="0" dirty="0" err="1" smtClean="0">
                <a:solidFill>
                  <a:schemeClr val="tx1"/>
                </a:solidFill>
              </a:rPr>
              <a:t>medRxiv</a:t>
            </a:r>
            <a:r>
              <a:rPr lang="pt-BR" sz="1200" b="0" dirty="0" smtClean="0">
                <a:solidFill>
                  <a:schemeClr val="tx1"/>
                </a:solidFill>
              </a:rPr>
              <a:t> 2020.04.07.20055723; </a:t>
            </a:r>
            <a:r>
              <a:rPr lang="pt-BR" sz="1200" b="0" dirty="0" err="1" smtClean="0">
                <a:solidFill>
                  <a:schemeClr val="tx1"/>
                </a:solidFill>
              </a:rPr>
              <a:t>doi</a:t>
            </a:r>
            <a:r>
              <a:rPr lang="pt-BR" sz="1200" b="0" dirty="0" smtClean="0">
                <a:solidFill>
                  <a:schemeClr val="tx1"/>
                </a:solidFill>
              </a:rPr>
              <a:t>: https://doi.org/10.1101/2020.04.07.20055723</a:t>
            </a:r>
          </a:p>
          <a:p>
            <a:pPr algn="r"/>
            <a:r>
              <a:rPr lang="pt-BR" sz="1200" b="0" dirty="0" smtClean="0">
                <a:solidFill>
                  <a:schemeClr val="tx1"/>
                </a:solidFill>
              </a:rPr>
              <a:t>Lombardi A </a:t>
            </a:r>
            <a:r>
              <a:rPr lang="pt-BR" sz="1200" b="0" dirty="0" err="1" smtClean="0">
                <a:solidFill>
                  <a:schemeClr val="tx1"/>
                </a:solidFill>
              </a:rPr>
              <a:t>et</a:t>
            </a:r>
            <a:r>
              <a:rPr lang="pt-BR" sz="1200" b="0" dirty="0" smtClean="0">
                <a:solidFill>
                  <a:schemeClr val="tx1"/>
                </a:solidFill>
              </a:rPr>
              <a:t> al., </a:t>
            </a:r>
            <a:r>
              <a:rPr lang="pt-BR" sz="1200" b="0" dirty="0" err="1" smtClean="0">
                <a:solidFill>
                  <a:schemeClr val="tx1"/>
                </a:solidFill>
              </a:rPr>
              <a:t>Clin</a:t>
            </a:r>
            <a:r>
              <a:rPr lang="pt-BR" sz="1200" b="0" dirty="0" smtClean="0">
                <a:solidFill>
                  <a:schemeClr val="tx1"/>
                </a:solidFill>
              </a:rPr>
              <a:t> </a:t>
            </a:r>
            <a:r>
              <a:rPr lang="pt-BR" sz="1200" b="0" dirty="0" err="1" smtClean="0">
                <a:solidFill>
                  <a:schemeClr val="tx1"/>
                </a:solidFill>
              </a:rPr>
              <a:t>Microb</a:t>
            </a:r>
            <a:r>
              <a:rPr lang="pt-BR" sz="1200" b="0" dirty="0" smtClean="0">
                <a:solidFill>
                  <a:schemeClr val="tx1"/>
                </a:solidFill>
              </a:rPr>
              <a:t> </a:t>
            </a:r>
            <a:r>
              <a:rPr lang="pt-BR" sz="1200" b="0" dirty="0" err="1" smtClean="0">
                <a:solidFill>
                  <a:schemeClr val="tx1"/>
                </a:solidFill>
              </a:rPr>
              <a:t>and</a:t>
            </a:r>
            <a:r>
              <a:rPr lang="pt-BR" sz="1200" b="0" dirty="0" smtClean="0">
                <a:solidFill>
                  <a:schemeClr val="tx1"/>
                </a:solidFill>
              </a:rPr>
              <a:t> </a:t>
            </a:r>
            <a:r>
              <a:rPr lang="pt-BR" sz="1200" b="0" dirty="0" err="1" smtClean="0">
                <a:solidFill>
                  <a:schemeClr val="tx1"/>
                </a:solidFill>
              </a:rPr>
              <a:t>Infect</a:t>
            </a:r>
            <a:r>
              <a:rPr lang="pt-BR" sz="1200" b="0" dirty="0" smtClean="0">
                <a:solidFill>
                  <a:schemeClr val="tx1"/>
                </a:solidFill>
              </a:rPr>
              <a:t>, </a:t>
            </a:r>
            <a:r>
              <a:rPr lang="pt-BR" sz="1200" b="0" dirty="0" err="1" smtClean="0">
                <a:solidFill>
                  <a:schemeClr val="tx1"/>
                </a:solidFill>
              </a:rPr>
              <a:t>Published</a:t>
            </a:r>
            <a:r>
              <a:rPr lang="pt-BR" sz="1200" b="0" dirty="0" smtClean="0">
                <a:solidFill>
                  <a:schemeClr val="tx1"/>
                </a:solidFill>
              </a:rPr>
              <a:t> Online 20 </a:t>
            </a:r>
            <a:r>
              <a:rPr lang="pt-BR" sz="1200" b="0" dirty="0" err="1" smtClean="0">
                <a:solidFill>
                  <a:schemeClr val="tx1"/>
                </a:solidFill>
              </a:rPr>
              <a:t>June</a:t>
            </a:r>
            <a:r>
              <a:rPr lang="pt-BR" sz="1200" b="0" dirty="0" smtClean="0">
                <a:solidFill>
                  <a:schemeClr val="tx1"/>
                </a:solidFill>
              </a:rPr>
              <a:t>, 2020 https://doi.org/10.1016/j.cmi.2020.06.013</a:t>
            </a:r>
          </a:p>
          <a:p>
            <a:pPr algn="r"/>
            <a:r>
              <a:rPr lang="pt-BR" sz="1200" b="0" dirty="0" smtClean="0">
                <a:solidFill>
                  <a:schemeClr val="tx1"/>
                </a:solidFill>
              </a:rPr>
              <a:t>Khalil </a:t>
            </a:r>
            <a:r>
              <a:rPr lang="pt-BR" sz="1200" b="0" dirty="0" err="1" smtClean="0">
                <a:solidFill>
                  <a:schemeClr val="tx1"/>
                </a:solidFill>
              </a:rPr>
              <a:t>et</a:t>
            </a:r>
            <a:r>
              <a:rPr lang="pt-BR" sz="1200" b="0" dirty="0" smtClean="0">
                <a:solidFill>
                  <a:schemeClr val="tx1"/>
                </a:solidFill>
              </a:rPr>
              <a:t> al., </a:t>
            </a:r>
            <a:r>
              <a:rPr lang="pt-BR" sz="1200" b="0" dirty="0" err="1" smtClean="0">
                <a:solidFill>
                  <a:schemeClr val="tx1"/>
                </a:solidFill>
              </a:rPr>
              <a:t>The</a:t>
            </a:r>
            <a:r>
              <a:rPr lang="pt-BR" sz="1200" b="0" dirty="0" smtClean="0">
                <a:solidFill>
                  <a:schemeClr val="tx1"/>
                </a:solidFill>
              </a:rPr>
              <a:t> Lancet </a:t>
            </a:r>
            <a:r>
              <a:rPr lang="pt-BR" sz="1200" b="0" dirty="0" err="1" smtClean="0">
                <a:solidFill>
                  <a:schemeClr val="tx1"/>
                </a:solidFill>
              </a:rPr>
              <a:t>Infect</a:t>
            </a:r>
            <a:r>
              <a:rPr lang="pt-BR" sz="1200" b="0" dirty="0" smtClean="0">
                <a:solidFill>
                  <a:schemeClr val="tx1"/>
                </a:solidFill>
              </a:rPr>
              <a:t> </a:t>
            </a:r>
            <a:r>
              <a:rPr lang="pt-BR" sz="1200" b="0" dirty="0" err="1" smtClean="0">
                <a:solidFill>
                  <a:schemeClr val="tx1"/>
                </a:solidFill>
              </a:rPr>
              <a:t>Dis</a:t>
            </a:r>
            <a:r>
              <a:rPr lang="pt-BR" sz="1200" b="0" dirty="0" smtClean="0">
                <a:solidFill>
                  <a:schemeClr val="tx1"/>
                </a:solidFill>
              </a:rPr>
              <a:t>, </a:t>
            </a:r>
            <a:r>
              <a:rPr lang="pt-BR" sz="1200" b="0" dirty="0" err="1" smtClean="0">
                <a:solidFill>
                  <a:schemeClr val="tx1"/>
                </a:solidFill>
              </a:rPr>
              <a:t>Published</a:t>
            </a:r>
            <a:r>
              <a:rPr lang="pt-BR" sz="1200" b="0" dirty="0" smtClean="0">
                <a:solidFill>
                  <a:schemeClr val="tx1"/>
                </a:solidFill>
              </a:rPr>
              <a:t> Online </a:t>
            </a:r>
            <a:r>
              <a:rPr lang="pt-BR" sz="1200" b="0" dirty="0" err="1" smtClean="0">
                <a:solidFill>
                  <a:schemeClr val="tx1"/>
                </a:solidFill>
              </a:rPr>
              <a:t>May</a:t>
            </a:r>
            <a:r>
              <a:rPr lang="pt-BR" sz="1200" b="0" dirty="0" smtClean="0">
                <a:solidFill>
                  <a:schemeClr val="tx1"/>
                </a:solidFill>
              </a:rPr>
              <a:t> 18, 2020 https://doi.org/10.1016/S1473-3099(20)30403-5</a:t>
            </a:r>
          </a:p>
          <a:p>
            <a:pPr algn="r"/>
            <a:r>
              <a:rPr lang="pt-BR" sz="1200" b="0" dirty="0" err="1" smtClean="0">
                <a:solidFill>
                  <a:schemeClr val="tx1"/>
                </a:solidFill>
              </a:rPr>
              <a:t>Steensels</a:t>
            </a:r>
            <a:r>
              <a:rPr lang="pt-BR" sz="1200" b="0" dirty="0" smtClean="0">
                <a:solidFill>
                  <a:schemeClr val="tx1"/>
                </a:solidFill>
              </a:rPr>
              <a:t> </a:t>
            </a:r>
            <a:r>
              <a:rPr lang="pt-BR" sz="1200" b="0" dirty="0" err="1" smtClean="0">
                <a:solidFill>
                  <a:schemeClr val="tx1"/>
                </a:solidFill>
              </a:rPr>
              <a:t>et</a:t>
            </a:r>
            <a:r>
              <a:rPr lang="pt-BR" sz="1200" b="0" dirty="0" smtClean="0">
                <a:solidFill>
                  <a:schemeClr val="tx1"/>
                </a:solidFill>
              </a:rPr>
              <a:t> al. </a:t>
            </a:r>
            <a:r>
              <a:rPr lang="pt-BR" sz="1200" b="0" i="1" dirty="0" smtClean="0">
                <a:solidFill>
                  <a:schemeClr val="tx1"/>
                </a:solidFill>
              </a:rPr>
              <a:t>JAMA. </a:t>
            </a:r>
            <a:r>
              <a:rPr lang="pt-BR" sz="1200" b="0" i="1" dirty="0" err="1" smtClean="0">
                <a:solidFill>
                  <a:schemeClr val="tx1"/>
                </a:solidFill>
              </a:rPr>
              <a:t>June</a:t>
            </a:r>
            <a:r>
              <a:rPr lang="pt-BR" sz="1200" b="0" i="1" dirty="0" smtClean="0">
                <a:solidFill>
                  <a:schemeClr val="tx1"/>
                </a:solidFill>
              </a:rPr>
              <a:t> 15. </a:t>
            </a:r>
            <a:r>
              <a:rPr lang="pt-BR" sz="1200" b="0" dirty="0" smtClean="0">
                <a:solidFill>
                  <a:schemeClr val="tx1"/>
                </a:solidFill>
              </a:rPr>
              <a:t>2020;324(2):195-197. </a:t>
            </a:r>
            <a:r>
              <a:rPr lang="pt-BR" sz="1200" b="0" dirty="0" err="1" smtClean="0">
                <a:solidFill>
                  <a:schemeClr val="tx1"/>
                </a:solidFill>
              </a:rPr>
              <a:t>doi</a:t>
            </a:r>
            <a:r>
              <a:rPr lang="pt-BR" sz="1200" b="0" dirty="0" smtClean="0">
                <a:solidFill>
                  <a:schemeClr val="tx1"/>
                </a:solidFill>
              </a:rPr>
              <a:t>:10.1001/</a:t>
            </a:r>
            <a:r>
              <a:rPr lang="pt-BR" sz="1200" b="0" dirty="0" err="1" smtClean="0">
                <a:solidFill>
                  <a:schemeClr val="tx1"/>
                </a:solidFill>
              </a:rPr>
              <a:t>jama</a:t>
            </a:r>
            <a:r>
              <a:rPr lang="pt-BR" sz="1200" b="0" dirty="0" smtClean="0">
                <a:solidFill>
                  <a:schemeClr val="tx1"/>
                </a:solidFill>
              </a:rPr>
              <a:t>.2020.11160</a:t>
            </a:r>
          </a:p>
        </p:txBody>
      </p:sp>
    </p:spTree>
    <p:extLst>
      <p:ext uri="{BB962C8B-B14F-4D97-AF65-F5344CB8AC3E}">
        <p14:creationId xmlns="" xmlns:p14="http://schemas.microsoft.com/office/powerpoint/2010/main" val="17432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dirty="0" err="1" smtClean="0"/>
              <a:t>Profissionais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Saúde</a:t>
            </a:r>
            <a:r>
              <a:rPr lang="en-US" dirty="0" smtClean="0"/>
              <a:t> e a COVID-19</a:t>
            </a:r>
            <a:endParaRPr lang="en-US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="" xmlns:a16="http://schemas.microsoft.com/office/drawing/2014/main" id="{9652DCD2-5A2A-4877-8358-3F3269BB4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19"/>
            <a:ext cx="7978637" cy="3263504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No Brasil, temos poucos dados publicados até o momento, e as rotinas de rastreamento entre profissionais de saúde são variadas</a:t>
            </a:r>
          </a:p>
          <a:p>
            <a:r>
              <a:rPr lang="pt-BR" dirty="0" smtClean="0"/>
              <a:t>Em uma casuística que avaliou o percentual de profissionais de saúde dentre todos os casos confirmados de COVID por estado encontrou (naqueles que disponibilizaram seus dados e tinham mais de 1000 casos confirmados):</a:t>
            </a:r>
          </a:p>
          <a:p>
            <a:endParaRPr lang="pt-BR" dirty="0" smtClean="0"/>
          </a:p>
          <a:p>
            <a:pPr lvl="1">
              <a:buFont typeface="Wingdings" pitchFamily="2" charset="2"/>
              <a:buChar char="Ø"/>
            </a:pPr>
            <a:r>
              <a:rPr lang="pt-BR" dirty="0" smtClean="0"/>
              <a:t>Brasília 9,0%</a:t>
            </a:r>
          </a:p>
          <a:p>
            <a:pPr lvl="1">
              <a:buFont typeface="Wingdings" pitchFamily="2" charset="2"/>
              <a:buChar char="Ø"/>
            </a:pPr>
            <a:r>
              <a:rPr lang="pt-BR" dirty="0" smtClean="0"/>
              <a:t>Maranhão 12,3%</a:t>
            </a:r>
          </a:p>
          <a:p>
            <a:pPr lvl="1">
              <a:buFont typeface="Wingdings" pitchFamily="2" charset="2"/>
              <a:buChar char="Ø"/>
            </a:pPr>
            <a:r>
              <a:rPr lang="pt-BR" dirty="0" smtClean="0"/>
              <a:t>Espírito Santo 32,4%</a:t>
            </a:r>
          </a:p>
          <a:p>
            <a:pPr lvl="1">
              <a:buFont typeface="Wingdings" pitchFamily="2" charset="2"/>
              <a:buChar char="Ø"/>
            </a:pPr>
            <a:r>
              <a:rPr lang="pt-BR" dirty="0" smtClean="0"/>
              <a:t>Pernambuco 30,4% 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A8E32AF6-AEC8-40D7-A071-1AA054C77016}"/>
              </a:ext>
            </a:extLst>
          </p:cNvPr>
          <p:cNvSpPr/>
          <p:nvPr/>
        </p:nvSpPr>
        <p:spPr>
          <a:xfrm>
            <a:off x="1547664" y="4681835"/>
            <a:ext cx="7596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err="1" smtClean="0">
                <a:solidFill>
                  <a:schemeClr val="tx1"/>
                </a:solidFill>
              </a:rPr>
              <a:t>Valente</a:t>
            </a:r>
            <a:r>
              <a:rPr lang="en-US" sz="1200" b="0" dirty="0" smtClean="0">
                <a:solidFill>
                  <a:schemeClr val="tx1"/>
                </a:solidFill>
              </a:rPr>
              <a:t> et al., COVID-19 among health workers in Brazil: The silent wave</a:t>
            </a:r>
          </a:p>
          <a:p>
            <a:pPr algn="r"/>
            <a:r>
              <a:rPr lang="nl-NL" sz="1200" b="0" dirty="0" smtClean="0">
                <a:solidFill>
                  <a:schemeClr val="tx1"/>
                </a:solidFill>
              </a:rPr>
              <a:t>June 2020, Vol. 10 No. 1, Journal of Global Health. </a:t>
            </a:r>
            <a:r>
              <a:rPr lang="pt-BR" sz="1200" b="0" dirty="0" err="1" smtClean="0">
                <a:solidFill>
                  <a:schemeClr val="tx1"/>
                </a:solidFill>
              </a:rPr>
              <a:t>doi</a:t>
            </a:r>
            <a:r>
              <a:rPr lang="pt-BR" sz="1200" b="0" dirty="0" smtClean="0">
                <a:solidFill>
                  <a:schemeClr val="tx1"/>
                </a:solidFill>
              </a:rPr>
              <a:t>: 10.7189/</a:t>
            </a:r>
            <a:r>
              <a:rPr lang="pt-BR" sz="1200" b="0" dirty="0" err="1" smtClean="0">
                <a:solidFill>
                  <a:schemeClr val="tx1"/>
                </a:solidFill>
              </a:rPr>
              <a:t>jogh</a:t>
            </a:r>
            <a:r>
              <a:rPr lang="pt-BR" sz="1200" b="0" dirty="0" smtClean="0">
                <a:solidFill>
                  <a:schemeClr val="tx1"/>
                </a:solidFill>
              </a:rPr>
              <a:t>.10.010379</a:t>
            </a:r>
          </a:p>
        </p:txBody>
      </p:sp>
    </p:spTree>
    <p:extLst>
      <p:ext uri="{BB962C8B-B14F-4D97-AF65-F5344CB8AC3E}">
        <p14:creationId xmlns="" xmlns:p14="http://schemas.microsoft.com/office/powerpoint/2010/main" val="17432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3200" cap="none" dirty="0" smtClean="0">
                <a:solidFill>
                  <a:srgbClr val="6E0F6C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Formas de Transmissão do </a:t>
            </a:r>
            <a:r>
              <a:rPr lang="pt-BR" altLang="pt-BR" sz="3200" cap="none" dirty="0" err="1" smtClean="0">
                <a:solidFill>
                  <a:srgbClr val="6E0F6C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SARS-CoV</a:t>
            </a:r>
            <a:r>
              <a:rPr lang="pt-BR" altLang="pt-BR" sz="3200" cap="none" dirty="0" smtClean="0">
                <a:solidFill>
                  <a:srgbClr val="6E0F6C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-2</a:t>
            </a:r>
            <a:endParaRPr lang="pt-BR" altLang="pt-BR" sz="3200" cap="none" dirty="0">
              <a:solidFill>
                <a:srgbClr val="6E0F6C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9D8975-3ABE-474D-97FB-B699BCD9A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Transmissão do </a:t>
            </a:r>
            <a:r>
              <a:rPr lang="pt-BR" dirty="0" err="1" smtClean="0"/>
              <a:t>SARS-CoV</a:t>
            </a:r>
            <a:r>
              <a:rPr lang="pt-BR" dirty="0" smtClean="0"/>
              <a:t>-2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EF2B271-12A4-4BEE-961D-3DE6B8D9A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05576"/>
            <a:ext cx="5328592" cy="3780420"/>
          </a:xfrm>
        </p:spPr>
        <p:txBody>
          <a:bodyPr>
            <a:noAutofit/>
          </a:bodyPr>
          <a:lstStyle/>
          <a:p>
            <a:r>
              <a:rPr lang="pt-BR" sz="2000" dirty="0"/>
              <a:t>A via de transmissão pessoa a pessoa do SARS-CoV-2 ocorre por meio 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1800" dirty="0"/>
              <a:t>Gotículas respiratórias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1800" dirty="0"/>
              <a:t>Contato direto ou indireto com pessoas, objetos ou superfícies </a:t>
            </a:r>
            <a:r>
              <a:rPr lang="pt-BR" sz="1800" dirty="0" smtClean="0"/>
              <a:t>contaminadas</a:t>
            </a:r>
            <a:endParaRPr lang="pt-BR" sz="2000" dirty="0" smtClean="0"/>
          </a:p>
          <a:p>
            <a:pPr marL="228600" lvl="1">
              <a:spcBef>
                <a:spcPts val="1000"/>
              </a:spcBef>
            </a:pPr>
            <a:r>
              <a:rPr lang="pt-BR" sz="2000" dirty="0" smtClean="0"/>
              <a:t>Além </a:t>
            </a:r>
            <a:r>
              <a:rPr lang="pt-BR" sz="2000" dirty="0"/>
              <a:t>disso, acredita-se na possibilidade de transmissão do SARS-CoV-2 por meio de aerossóis, gerados durante alguns procedimentos específicos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3B4678DE-05B1-4758-8960-BEB9F1B7EB29}"/>
              </a:ext>
            </a:extLst>
          </p:cNvPr>
          <p:cNvSpPr/>
          <p:nvPr/>
        </p:nvSpPr>
        <p:spPr>
          <a:xfrm>
            <a:off x="0" y="4497169"/>
            <a:ext cx="8567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0" dirty="0" err="1">
                <a:solidFill>
                  <a:schemeClr val="tx1"/>
                </a:solidFill>
              </a:rPr>
              <a:t>Viruses</a:t>
            </a:r>
            <a:r>
              <a:rPr lang="pt-BR" sz="1200" b="0" dirty="0">
                <a:solidFill>
                  <a:schemeClr val="tx1"/>
                </a:solidFill>
              </a:rPr>
              <a:t> 2019, 11, 940; doi:10.3390/v11100940</a:t>
            </a:r>
          </a:p>
          <a:p>
            <a:r>
              <a:rPr lang="pt-BR" sz="1200" b="0" dirty="0" err="1">
                <a:solidFill>
                  <a:schemeClr val="tx1"/>
                </a:solidFill>
              </a:rPr>
              <a:t>Modes</a:t>
            </a:r>
            <a:r>
              <a:rPr lang="pt-BR" sz="1200" b="0" dirty="0">
                <a:solidFill>
                  <a:schemeClr val="tx1"/>
                </a:solidFill>
              </a:rPr>
              <a:t> </a:t>
            </a:r>
            <a:r>
              <a:rPr lang="pt-BR" sz="1200" b="0" dirty="0" err="1">
                <a:solidFill>
                  <a:schemeClr val="tx1"/>
                </a:solidFill>
              </a:rPr>
              <a:t>of</a:t>
            </a:r>
            <a:r>
              <a:rPr lang="pt-BR" sz="1200" b="0" dirty="0">
                <a:solidFill>
                  <a:schemeClr val="tx1"/>
                </a:solidFill>
              </a:rPr>
              <a:t> </a:t>
            </a:r>
            <a:r>
              <a:rPr lang="pt-BR" sz="1200" b="0" dirty="0" err="1">
                <a:solidFill>
                  <a:schemeClr val="tx1"/>
                </a:solidFill>
              </a:rPr>
              <a:t>transmission</a:t>
            </a:r>
            <a:r>
              <a:rPr lang="pt-BR" sz="1200" b="0" dirty="0">
                <a:solidFill>
                  <a:schemeClr val="tx1"/>
                </a:solidFill>
              </a:rPr>
              <a:t> </a:t>
            </a:r>
            <a:r>
              <a:rPr lang="pt-BR" sz="1200" b="0" dirty="0" err="1">
                <a:solidFill>
                  <a:schemeClr val="tx1"/>
                </a:solidFill>
              </a:rPr>
              <a:t>of</a:t>
            </a:r>
            <a:r>
              <a:rPr lang="pt-BR" sz="1200" b="0" dirty="0">
                <a:solidFill>
                  <a:schemeClr val="tx1"/>
                </a:solidFill>
              </a:rPr>
              <a:t> </a:t>
            </a:r>
            <a:r>
              <a:rPr lang="pt-BR" sz="1200" b="0" dirty="0" err="1">
                <a:solidFill>
                  <a:schemeClr val="tx1"/>
                </a:solidFill>
              </a:rPr>
              <a:t>virus</a:t>
            </a:r>
            <a:r>
              <a:rPr lang="pt-BR" sz="1200" b="0" dirty="0">
                <a:solidFill>
                  <a:schemeClr val="tx1"/>
                </a:solidFill>
              </a:rPr>
              <a:t> </a:t>
            </a:r>
            <a:r>
              <a:rPr lang="pt-BR" sz="1200" b="0" dirty="0" err="1">
                <a:solidFill>
                  <a:schemeClr val="tx1"/>
                </a:solidFill>
              </a:rPr>
              <a:t>causing</a:t>
            </a:r>
            <a:r>
              <a:rPr lang="pt-BR" sz="1200" b="0" dirty="0">
                <a:solidFill>
                  <a:schemeClr val="tx1"/>
                </a:solidFill>
              </a:rPr>
              <a:t> COVID-19: </a:t>
            </a:r>
            <a:r>
              <a:rPr lang="pt-BR" sz="1200" b="0" dirty="0" err="1">
                <a:solidFill>
                  <a:schemeClr val="tx1"/>
                </a:solidFill>
              </a:rPr>
              <a:t>implications</a:t>
            </a:r>
            <a:r>
              <a:rPr lang="pt-BR" sz="1200" b="0" dirty="0">
                <a:solidFill>
                  <a:schemeClr val="tx1"/>
                </a:solidFill>
              </a:rPr>
              <a:t> for </a:t>
            </a:r>
          </a:p>
          <a:p>
            <a:r>
              <a:rPr lang="pt-BR" sz="1200" b="0" dirty="0">
                <a:solidFill>
                  <a:schemeClr val="tx1"/>
                </a:solidFill>
              </a:rPr>
              <a:t>IPC </a:t>
            </a:r>
            <a:r>
              <a:rPr lang="pt-BR" sz="1200" b="0" dirty="0" err="1">
                <a:solidFill>
                  <a:schemeClr val="tx1"/>
                </a:solidFill>
              </a:rPr>
              <a:t>precaution</a:t>
            </a:r>
            <a:r>
              <a:rPr lang="pt-BR" sz="1200" b="0" dirty="0">
                <a:solidFill>
                  <a:schemeClr val="tx1"/>
                </a:solidFill>
              </a:rPr>
              <a:t> </a:t>
            </a:r>
            <a:r>
              <a:rPr lang="pt-BR" sz="1200" b="0" dirty="0" err="1">
                <a:solidFill>
                  <a:schemeClr val="tx1"/>
                </a:solidFill>
              </a:rPr>
              <a:t>recommendations</a:t>
            </a:r>
            <a:r>
              <a:rPr lang="pt-BR" sz="1200" b="0" dirty="0">
                <a:solidFill>
                  <a:schemeClr val="tx1"/>
                </a:solidFill>
              </a:rPr>
              <a:t>, </a:t>
            </a:r>
            <a:r>
              <a:rPr lang="pt-BR" sz="1200" b="0" dirty="0" err="1">
                <a:solidFill>
                  <a:schemeClr val="tx1"/>
                </a:solidFill>
              </a:rPr>
              <a:t>Scientific</a:t>
            </a:r>
            <a:r>
              <a:rPr lang="pt-BR" sz="1200" b="0" dirty="0">
                <a:solidFill>
                  <a:schemeClr val="tx1"/>
                </a:solidFill>
              </a:rPr>
              <a:t> </a:t>
            </a:r>
            <a:r>
              <a:rPr lang="pt-BR" sz="1200" b="0" dirty="0" err="1">
                <a:solidFill>
                  <a:schemeClr val="tx1"/>
                </a:solidFill>
              </a:rPr>
              <a:t>brief</a:t>
            </a:r>
            <a:r>
              <a:rPr lang="pt-BR" sz="1200" b="0" dirty="0">
                <a:solidFill>
                  <a:schemeClr val="tx1"/>
                </a:solidFill>
              </a:rPr>
              <a:t> WHO 2020</a:t>
            </a:r>
          </a:p>
        </p:txBody>
      </p:sp>
      <p:pic>
        <p:nvPicPr>
          <p:cNvPr id="7" name="Picture 8" descr="Resultado de imagem para hand hospital rail">
            <a:extLst>
              <a:ext uri="{FF2B5EF4-FFF2-40B4-BE49-F238E27FC236}">
                <a16:creationId xmlns="" xmlns:a16="http://schemas.microsoft.com/office/drawing/2014/main" id="{DA5422BA-306D-47DE-8460-0AA2FEEF7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65562" y="2787774"/>
            <a:ext cx="1498320" cy="14760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Uma imagem contendo pessoa, mulher, homem, jovem&#10;&#10;Descrição gerada automaticamente">
            <a:extLst>
              <a:ext uri="{FF2B5EF4-FFF2-40B4-BE49-F238E27FC236}">
                <a16:creationId xmlns="" xmlns:a16="http://schemas.microsoft.com/office/drawing/2014/main" id="{838AD2A6-9834-4448-994C-C563E92BB9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549738" y="2772642"/>
            <a:ext cx="1528406" cy="1959348"/>
          </a:xfrm>
          <a:prstGeom prst="rect">
            <a:avLst/>
          </a:prstGeom>
        </p:spPr>
      </p:pic>
      <p:pic>
        <p:nvPicPr>
          <p:cNvPr id="9" name="Picture 2" descr="Resultado de imagem para hand on door handle">
            <a:extLst>
              <a:ext uri="{FF2B5EF4-FFF2-40B4-BE49-F238E27FC236}">
                <a16:creationId xmlns="" xmlns:a16="http://schemas.microsoft.com/office/drawing/2014/main" id="{D2BD6025-2C54-4E5E-B192-0B39F8423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715"/>
          <a:stretch/>
        </p:blipFill>
        <p:spPr bwMode="auto">
          <a:xfrm>
            <a:off x="5940152" y="1530273"/>
            <a:ext cx="1524343" cy="11516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Uma imagem contendo desenho&#10;&#10;Descrição gerada automaticament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7549738" y="1131590"/>
            <a:ext cx="1512168" cy="1555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1326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Personalizada 3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7030A0"/>
      </a:accent3>
      <a:accent4>
        <a:srgbClr val="EC7016"/>
      </a:accent4>
      <a:accent5>
        <a:srgbClr val="E64823"/>
      </a:accent5>
      <a:accent6>
        <a:srgbClr val="7030A0"/>
      </a:accent6>
      <a:hlink>
        <a:srgbClr val="2998E3"/>
      </a:hlink>
      <a:folHlink>
        <a:srgbClr val="9933FF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6679</TotalTime>
  <Words>3413</Words>
  <Application>Microsoft Office PowerPoint</Application>
  <PresentationFormat>Apresentação na tela (16:9)</PresentationFormat>
  <Paragraphs>274</Paragraphs>
  <Slides>42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Facetado</vt:lpstr>
      <vt:lpstr>Slide 1</vt:lpstr>
      <vt:lpstr>Declaração de Conflito de Interesses</vt:lpstr>
      <vt:lpstr>Plano da apresentação</vt:lpstr>
      <vt:lpstr>Panorama Geral COVID-19</vt:lpstr>
      <vt:lpstr>Panorama COVID-19  (atualizado em 15/07/2020)</vt:lpstr>
      <vt:lpstr>Profissionais de Saúde e a COVID-19 </vt:lpstr>
      <vt:lpstr>Profissionais de Saúde e a COVID-19</vt:lpstr>
      <vt:lpstr>Formas de Transmissão do SARS-CoV-2</vt:lpstr>
      <vt:lpstr>Transmissão do SARS-CoV-2</vt:lpstr>
      <vt:lpstr>Transmissão do SARS-CoV-2</vt:lpstr>
      <vt:lpstr>Medidas de Barreira para Prevenção de Transmissão</vt:lpstr>
      <vt:lpstr>Medidas de Barreira para Prevenção</vt:lpstr>
      <vt:lpstr>Slide 13</vt:lpstr>
      <vt:lpstr>Precauções: Contato e Aérea (Gotícula e Aerossol)</vt:lpstr>
      <vt:lpstr>Contaminação do Ambiente Hospitalar</vt:lpstr>
      <vt:lpstr>Persistência de Coronavírus em Superfícies</vt:lpstr>
      <vt:lpstr>Persistência de Coronavírus em Superfícies</vt:lpstr>
      <vt:lpstr>Contaminação de ar e superfícies por SARS-CoV-2</vt:lpstr>
      <vt:lpstr>SARS-CoV-2, aerossol e contaminação do ar</vt:lpstr>
      <vt:lpstr>Qualidade do Ar</vt:lpstr>
      <vt:lpstr>Qualidade do Ar</vt:lpstr>
      <vt:lpstr>Importância da Limpeza e Desinfecção de Superfícies, Equipamentos e Outros</vt:lpstr>
      <vt:lpstr>Limpeza e desinfecção de superfícies</vt:lpstr>
      <vt:lpstr>Limpeza e desinfecção de superfícies</vt:lpstr>
      <vt:lpstr>Limpeza e desinfecção de superfícies</vt:lpstr>
      <vt:lpstr>Desinfetantes x Coronavírus</vt:lpstr>
      <vt:lpstr>Limpeza hospitalar e novas tecnologias</vt:lpstr>
      <vt:lpstr>Slide 28</vt:lpstr>
      <vt:lpstr>Processamento de produtos para a saúde</vt:lpstr>
      <vt:lpstr>Processamento de roupas hospitalares</vt:lpstr>
      <vt:lpstr>Processamento de roupas hospitalares</vt:lpstr>
      <vt:lpstr>Processamento de roupas hospitalares</vt:lpstr>
      <vt:lpstr>Tratamento de resíduos hospitalares</vt:lpstr>
      <vt:lpstr>Tratamento de resíduos hospitalares</vt:lpstr>
      <vt:lpstr>Tratamento de resíduos hospitalares</vt:lpstr>
      <vt:lpstr>Medidas Gerais para Prevenção da Transmissão Intra-Hospitalar do SARS-CoV-2</vt:lpstr>
      <vt:lpstr>Vias de transmissão intra-hospitalar</vt:lpstr>
      <vt:lpstr>Prevenção da transmissão intra-hospitalar</vt:lpstr>
      <vt:lpstr>Prevenção da transmissão intra-hospitalar</vt:lpstr>
      <vt:lpstr>Prevenção da transmissão intra-hospitalar</vt:lpstr>
      <vt:lpstr>Obrigada!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uferraz</dc:creator>
  <cp:lastModifiedBy>debora.passos</cp:lastModifiedBy>
  <cp:revision>572</cp:revision>
  <cp:lastPrinted>1601-01-01T00:00:00Z</cp:lastPrinted>
  <dcterms:created xsi:type="dcterms:W3CDTF">2009-10-01T18:49:40Z</dcterms:created>
  <dcterms:modified xsi:type="dcterms:W3CDTF">2020-07-27T16:58:16Z</dcterms:modified>
</cp:coreProperties>
</file>